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7" r:id="rId1"/>
  </p:sldMasterIdLst>
  <p:notesMasterIdLst>
    <p:notesMasterId r:id="rId67"/>
  </p:notesMasterIdLst>
  <p:sldIdLst>
    <p:sldId id="256" r:id="rId2"/>
    <p:sldId id="282" r:id="rId3"/>
    <p:sldId id="426" r:id="rId4"/>
    <p:sldId id="355" r:id="rId5"/>
    <p:sldId id="281" r:id="rId6"/>
    <p:sldId id="356" r:id="rId7"/>
    <p:sldId id="294" r:id="rId8"/>
    <p:sldId id="295" r:id="rId9"/>
    <p:sldId id="296" r:id="rId10"/>
    <p:sldId id="297" r:id="rId11"/>
    <p:sldId id="291" r:id="rId12"/>
    <p:sldId id="373" r:id="rId13"/>
    <p:sldId id="292" r:id="rId14"/>
    <p:sldId id="293" r:id="rId15"/>
    <p:sldId id="427" r:id="rId16"/>
    <p:sldId id="298" r:id="rId17"/>
    <p:sldId id="299" r:id="rId18"/>
    <p:sldId id="300" r:id="rId19"/>
    <p:sldId id="303" r:id="rId20"/>
    <p:sldId id="304" r:id="rId21"/>
    <p:sldId id="305" r:id="rId22"/>
    <p:sldId id="312" r:id="rId23"/>
    <p:sldId id="329" r:id="rId24"/>
    <p:sldId id="328" r:id="rId25"/>
    <p:sldId id="313" r:id="rId26"/>
    <p:sldId id="314" r:id="rId27"/>
    <p:sldId id="323" r:id="rId28"/>
    <p:sldId id="428" r:id="rId29"/>
    <p:sldId id="306" r:id="rId30"/>
    <p:sldId id="359" r:id="rId31"/>
    <p:sldId id="284" r:id="rId32"/>
    <p:sldId id="285" r:id="rId33"/>
    <p:sldId id="287" r:id="rId34"/>
    <p:sldId id="286" r:id="rId35"/>
    <p:sldId id="288" r:id="rId36"/>
    <p:sldId id="357" r:id="rId37"/>
    <p:sldId id="374" r:id="rId38"/>
    <p:sldId id="429" r:id="rId39"/>
    <p:sldId id="375" r:id="rId40"/>
    <p:sldId id="380" r:id="rId41"/>
    <p:sldId id="360" r:id="rId42"/>
    <p:sldId id="317" r:id="rId43"/>
    <p:sldId id="318" r:id="rId44"/>
    <p:sldId id="319" r:id="rId45"/>
    <p:sldId id="320" r:id="rId46"/>
    <p:sldId id="321" r:id="rId47"/>
    <p:sldId id="322" r:id="rId48"/>
    <p:sldId id="381" r:id="rId49"/>
    <p:sldId id="382" r:id="rId50"/>
    <p:sldId id="383" r:id="rId51"/>
    <p:sldId id="384" r:id="rId52"/>
    <p:sldId id="385" r:id="rId53"/>
    <p:sldId id="386" r:id="rId54"/>
    <p:sldId id="388" r:id="rId55"/>
    <p:sldId id="392" r:id="rId56"/>
    <p:sldId id="391" r:id="rId57"/>
    <p:sldId id="389" r:id="rId58"/>
    <p:sldId id="393" r:id="rId59"/>
    <p:sldId id="394" r:id="rId60"/>
    <p:sldId id="395" r:id="rId61"/>
    <p:sldId id="397" r:id="rId62"/>
    <p:sldId id="396" r:id="rId63"/>
    <p:sldId id="398" r:id="rId64"/>
    <p:sldId id="399" r:id="rId65"/>
    <p:sldId id="400" r:id="rId66"/>
  </p:sldIdLst>
  <p:sldSz cx="9144000" cy="6858000" type="screen4x3"/>
  <p:notesSz cx="7104063" cy="10234613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400" kern="1200">
        <a:solidFill>
          <a:srgbClr val="000000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rgbClr val="000000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rgbClr val="000000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rgbClr val="000000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rgbClr val="000000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rgbClr val="000000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rgbClr val="000000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rgbClr val="000000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rgbClr val="000000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F66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9" d="100"/>
          <a:sy n="89" d="100"/>
        </p:scale>
        <p:origin x="82" y="5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414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75" tIns="49538" rIns="99075" bIns="49538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4313" y="0"/>
            <a:ext cx="3078162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75" tIns="49538" rIns="99075" bIns="49538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6513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1200" y="4860925"/>
            <a:ext cx="568325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75" tIns="49538" rIns="99075" bIns="495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75" tIns="49538" rIns="99075" bIns="49538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4313" y="9721850"/>
            <a:ext cx="3078162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75" tIns="49538" rIns="99075" bIns="49538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013AF82A-2B79-4777-B388-DF927A98B32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96108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24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defTabSz="990600" eaLnBrk="0" hangingPunct="0">
              <a:defRPr sz="24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defTabSz="990600" eaLnBrk="0" hangingPunct="0">
              <a:defRPr sz="24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defTabSz="990600" eaLnBrk="0" hangingPunct="0">
              <a:defRPr sz="24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defTabSz="990600" eaLnBrk="0" hangingPunct="0">
              <a:defRPr sz="24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fld id="{7B3C20F8-D7D7-40DF-8ADC-2D4C9CA2E72E}" type="slidenum">
              <a:rPr lang="en-US" altLang="zh-CN" sz="1300" smtClean="0">
                <a:solidFill>
                  <a:schemeClr val="tx1"/>
                </a:solidFill>
                <a:latin typeface="Arial" charset="0"/>
              </a:rPr>
              <a:pPr eaLnBrk="1" hangingPunct="1"/>
              <a:t>1</a:t>
            </a:fld>
            <a:endParaRPr lang="en-US" altLang="zh-CN" sz="13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415455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3AF82A-2B79-4777-B388-DF927A98B328}" type="slidenum">
              <a:rPr lang="en-US" altLang="zh-CN" smtClean="0"/>
              <a:pPr>
                <a:defRPr/>
              </a:pPr>
              <a:t>65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3329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3AF82A-2B79-4777-B388-DF927A98B328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7435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3AF82A-2B79-4777-B388-DF927A98B328}" type="slidenum">
              <a:rPr lang="en-US" altLang="zh-CN" smtClean="0"/>
              <a:pPr>
                <a:defRPr/>
              </a:pPr>
              <a:t>58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71605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3AF82A-2B79-4777-B388-DF927A98B328}" type="slidenum">
              <a:rPr lang="en-US" altLang="zh-CN" smtClean="0"/>
              <a:pPr>
                <a:defRPr/>
              </a:pPr>
              <a:t>59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410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3AF82A-2B79-4777-B388-DF927A98B328}" type="slidenum">
              <a:rPr lang="en-US" altLang="zh-CN" smtClean="0"/>
              <a:pPr>
                <a:defRPr/>
              </a:pPr>
              <a:t>60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7247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3AF82A-2B79-4777-B388-DF927A98B328}" type="slidenum">
              <a:rPr lang="en-US" altLang="zh-CN" smtClean="0"/>
              <a:pPr>
                <a:defRPr/>
              </a:pPr>
              <a:t>61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4807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3AF82A-2B79-4777-B388-DF927A98B328}" type="slidenum">
              <a:rPr lang="en-US" altLang="zh-CN" smtClean="0"/>
              <a:pPr>
                <a:defRPr/>
              </a:pPr>
              <a:t>62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0879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3AF82A-2B79-4777-B388-DF927A98B328}" type="slidenum">
              <a:rPr lang="en-US" altLang="zh-CN" smtClean="0"/>
              <a:pPr>
                <a:defRPr/>
              </a:pPr>
              <a:t>63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699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3AF82A-2B79-4777-B388-DF927A98B328}" type="slidenum">
              <a:rPr lang="en-US" altLang="zh-CN" smtClean="0"/>
              <a:pPr>
                <a:defRPr/>
              </a:pPr>
              <a:t>64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1353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 cap="none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fld id="{E30E2307-1E40-4E12-8716-25BFDA8E7013}" type="datetime1">
              <a:rPr lang="en-US" smtClean="0"/>
              <a:pPr/>
              <a:t>5/9/2016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70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F658C9-77EA-454D-AE21-BB9376505678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8669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pPr>
              <a:defRPr/>
            </a:pPr>
            <a:fld id="{92F658C9-77EA-454D-AE21-BB9376505678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74248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pPr>
              <a:defRPr/>
            </a:pPr>
            <a:fld id="{92F658C9-77EA-454D-AE21-BB9376505678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593583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pPr>
              <a:defRPr/>
            </a:pPr>
            <a:fld id="{92F658C9-77EA-454D-AE21-BB9376505678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18172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F658C9-77EA-454D-AE21-BB9376505678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08332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F658C9-77EA-454D-AE21-BB9376505678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4908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B95061-954D-4510-8609-7D88170950F7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65707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pPr>
              <a:defRPr/>
            </a:pPr>
            <a:fld id="{92F658C9-77EA-454D-AE21-BB9376505678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1096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3568" y="548680"/>
            <a:ext cx="8064896" cy="1080451"/>
          </a:xfrm>
        </p:spPr>
        <p:txBody>
          <a:bodyPr>
            <a:normAutofit/>
          </a:bodyPr>
          <a:lstStyle>
            <a:lvl1pPr>
              <a:defRPr sz="4800" b="1" cap="none" baseline="0">
                <a:solidFill>
                  <a:srgbClr val="FFFF00"/>
                </a:solidFill>
                <a:effectLst/>
                <a:latin typeface="Cambria Math" panose="02040503050406030204" pitchFamily="18" charset="0"/>
              </a:defRPr>
            </a:lvl1pPr>
          </a:lstStyle>
          <a:p>
            <a:r>
              <a:rPr lang="en-US" altLang="zh-CN" dirty="0"/>
              <a:t>This Is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95536" y="1844824"/>
            <a:ext cx="8352928" cy="4752528"/>
          </a:xfrm>
        </p:spPr>
        <p:txBody>
          <a:bodyPr/>
          <a:lstStyle>
            <a:lvl1pPr algn="just">
              <a:lnSpc>
                <a:spcPct val="100000"/>
              </a:lnSpc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algn="just">
              <a:lnSpc>
                <a:spcPct val="100000"/>
              </a:lnSpc>
              <a:defRPr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defRPr>
            </a:lvl2pPr>
            <a:lvl3pPr algn="just">
              <a:lnSpc>
                <a:spcPct val="100000"/>
              </a:lnSpc>
              <a:defRPr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defRPr>
            </a:lvl3pPr>
            <a:lvl4pPr algn="just">
              <a:lnSpc>
                <a:spcPct val="100000"/>
              </a:lnSpc>
              <a:defRPr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defRPr>
            </a:lvl4pPr>
            <a:lvl5pPr algn="just">
              <a:lnSpc>
                <a:spcPct val="100000"/>
              </a:lnSpc>
              <a:defRPr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defRPr>
            </a:lvl5pPr>
          </a:lstStyle>
          <a:p>
            <a:pPr lvl="0"/>
            <a:r>
              <a:rPr lang="en-US" altLang="zh-CN" dirty="0"/>
              <a:t>This is the first level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44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pPr>
              <a:defRPr/>
            </a:pPr>
            <a:fld id="{08AA8BAB-2253-43E2-A0E0-7AE60E0FF675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66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173614-323B-4F04-8255-044FD4A8231C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1414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8B90F5-C576-4422-859A-A167DCACC163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6429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438762-7E89-42E4-AF0F-9DF13D6D5298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2016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600E81-4136-467A-A2BA-A751F282F849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7920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EC9920-615F-4E4D-8E69-CCCBC86BFF3F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4491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CB92B5-9846-420A-BBEA-6B51D0D04AF7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191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2F658C9-77EA-454D-AE21-BB9376505678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12521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  <p:sldLayoutId id="2147483929" r:id="rId12"/>
    <p:sldLayoutId id="2147483930" r:id="rId13"/>
    <p:sldLayoutId id="2147483931" r:id="rId14"/>
    <p:sldLayoutId id="2147483932" r:id="rId15"/>
    <p:sldLayoutId id="2147483933" r:id="rId16"/>
    <p:sldLayoutId id="2147483934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7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8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980728"/>
            <a:ext cx="8568952" cy="2719432"/>
          </a:xfrm>
        </p:spPr>
        <p:txBody>
          <a:bodyPr>
            <a:normAutofit/>
          </a:bodyPr>
          <a:lstStyle/>
          <a:p>
            <a:pPr algn="ctr" eaLnBrk="1" hangingPunct="1">
              <a:spcBef>
                <a:spcPts val="2400"/>
              </a:spcBef>
              <a:defRPr/>
            </a:pPr>
            <a:r>
              <a:rPr lang="en-US" altLang="zh-CN" sz="6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ritannic Bold" panose="020B0903060703020204" pitchFamily="34" charset="0"/>
                <a:ea typeface="华文行楷" pitchFamily="2" charset="-122"/>
                <a:cs typeface="Microsoft Sans Serif" pitchFamily="34" charset="0"/>
              </a:rPr>
              <a:t>Parallel Computing</a:t>
            </a:r>
            <a:endParaRPr lang="zh-CN" altLang="en-US" sz="2000" b="1" i="0" dirty="0">
              <a:solidFill>
                <a:srgbClr val="00B0F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Microsoft Sans Serif" pitchFamily="34" charset="0"/>
              <a:ea typeface="华文行楷" pitchFamily="2" charset="-122"/>
              <a:cs typeface="Microsoft Sans Serif" pitchFamily="34" charset="0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44291" y="4333529"/>
            <a:ext cx="3527425" cy="692150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altLang="zh-CN" sz="3200" dirty="0"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华文行楷" pitchFamily="2" charset="-122"/>
              </a:rPr>
              <a:t>Yanci Zhang</a:t>
            </a:r>
            <a:endParaRPr lang="zh-CN" altLang="en-US" sz="3200" dirty="0">
              <a:solidFill>
                <a:srgbClr val="FFFF66"/>
              </a:solidFill>
              <a:effectLst>
                <a:outerShdw blurRad="38100" dist="38100" dir="2700000" algn="tl">
                  <a:srgbClr val="000000"/>
                </a:outerShdw>
              </a:effectLst>
              <a:ea typeface="华文行楷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576" y="548680"/>
            <a:ext cx="7920880" cy="1080451"/>
          </a:xfrm>
        </p:spPr>
        <p:txBody>
          <a:bodyPr>
            <a:normAutofit/>
          </a:bodyPr>
          <a:lstStyle/>
          <a:p>
            <a:r>
              <a:rPr lang="en-US" altLang="zh-CN" dirty="0"/>
              <a:t>Why Parallel Computing? </a:t>
            </a:r>
            <a:r>
              <a:rPr lang="en-US" altLang="zh-CN" sz="2400" b="0" dirty="0"/>
              <a:t>4/4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Use of non-local resources</a:t>
            </a:r>
          </a:p>
          <a:p>
            <a:pPr lvl="1"/>
            <a:r>
              <a:rPr lang="en-US" altLang="zh-CN" dirty="0"/>
              <a:t>Using compute resources on a wide area network, or even the Internet when local compute resources are scarce</a:t>
            </a:r>
          </a:p>
          <a:p>
            <a:pPr lvl="1"/>
            <a:r>
              <a:rPr lang="en-US" altLang="zh-CN" dirty="0"/>
              <a:t>Cloud computing, grid computing…</a:t>
            </a:r>
          </a:p>
          <a:p>
            <a:pPr lvl="1"/>
            <a:endParaRPr lang="en-US" altLang="zh-CN" dirty="0"/>
          </a:p>
        </p:txBody>
      </p:sp>
      <p:pic>
        <p:nvPicPr>
          <p:cNvPr id="6" name="Picture 2" descr="https://computing.llnl.gov/tutorials/parallel_comp/images/SETILog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4335" y="4077072"/>
            <a:ext cx="8783361" cy="1785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44089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576" y="548680"/>
            <a:ext cx="7920880" cy="1080451"/>
          </a:xfrm>
        </p:spPr>
        <p:txBody>
          <a:bodyPr>
            <a:normAutofit/>
          </a:bodyPr>
          <a:lstStyle/>
          <a:p>
            <a:r>
              <a:rPr lang="en-US" altLang="zh-CN" dirty="0"/>
              <a:t>What is Parallel Computing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Parallel computing is simultaneous use of multiple compute resources to solve a computational problem</a:t>
            </a:r>
          </a:p>
          <a:p>
            <a:pPr lvl="1"/>
            <a:r>
              <a:rPr lang="en-US" altLang="zh-CN" dirty="0"/>
              <a:t>Problem is broken into discrete parts to be solved concurrently</a:t>
            </a:r>
          </a:p>
          <a:p>
            <a:pPr lvl="1"/>
            <a:r>
              <a:rPr lang="en-US" altLang="zh-CN" dirty="0"/>
              <a:t>Instructions from each part execute simultaneously on different processors</a:t>
            </a:r>
          </a:p>
          <a:p>
            <a:pPr lvl="1"/>
            <a:r>
              <a:rPr lang="en-US" altLang="zh-CN" dirty="0"/>
              <a:t>An overall control/coordination mechanism is employed</a:t>
            </a:r>
          </a:p>
        </p:txBody>
      </p:sp>
      <p:pic>
        <p:nvPicPr>
          <p:cNvPr id="5" name="Picture 2" descr="Parallel comput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149080"/>
            <a:ext cx="4891098" cy="266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380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576" y="548680"/>
            <a:ext cx="7920880" cy="1080451"/>
          </a:xfrm>
        </p:spPr>
        <p:txBody>
          <a:bodyPr>
            <a:normAutofit/>
          </a:bodyPr>
          <a:lstStyle/>
          <a:p>
            <a:r>
              <a:rPr lang="en-US" altLang="zh-CN" dirty="0"/>
              <a:t>What is Parallel Computing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Which is better?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492896"/>
            <a:ext cx="8474135" cy="32403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67" y="2570383"/>
            <a:ext cx="3888432" cy="30853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5733256"/>
            <a:ext cx="8474135" cy="90151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2492896"/>
            <a:ext cx="8462417" cy="415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2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576" y="548680"/>
            <a:ext cx="7920880" cy="1080451"/>
          </a:xfrm>
        </p:spPr>
        <p:txBody>
          <a:bodyPr>
            <a:normAutofit/>
          </a:bodyPr>
          <a:lstStyle/>
          <a:p>
            <a:r>
              <a:rPr lang="en-US" altLang="zh-CN" dirty="0"/>
              <a:t>Parallel Computers </a:t>
            </a:r>
            <a:r>
              <a:rPr lang="en-US" altLang="zh-CN" sz="2400" b="0" dirty="0"/>
              <a:t>1/2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Virtually all stand-alone computers today are parallel from a hardware perspective:</a:t>
            </a:r>
          </a:p>
          <a:p>
            <a:pPr lvl="1"/>
            <a:r>
              <a:rPr lang="en-US" altLang="zh-CN" dirty="0"/>
              <a:t>Multiple functional units </a:t>
            </a:r>
          </a:p>
          <a:p>
            <a:pPr lvl="1"/>
            <a:r>
              <a:rPr lang="en-US" altLang="zh-CN" dirty="0"/>
              <a:t>Multiple execution units/cores</a:t>
            </a:r>
          </a:p>
          <a:p>
            <a:pPr lvl="1"/>
            <a:r>
              <a:rPr lang="en-US" altLang="zh-CN" dirty="0"/>
              <a:t>Multiple hardware threads</a:t>
            </a:r>
          </a:p>
        </p:txBody>
      </p:sp>
      <p:pic>
        <p:nvPicPr>
          <p:cNvPr id="6" name="Picture 4" descr="https://computing.llnl.gov/tutorials/parallel_comp/images/xeon5600processorDie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1720" y="3861048"/>
            <a:ext cx="5308642" cy="28401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83116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576" y="548680"/>
            <a:ext cx="7920880" cy="1080451"/>
          </a:xfrm>
        </p:spPr>
        <p:txBody>
          <a:bodyPr>
            <a:normAutofit/>
          </a:bodyPr>
          <a:lstStyle/>
          <a:p>
            <a:r>
              <a:rPr lang="en-US" altLang="zh-CN" dirty="0"/>
              <a:t>Parallel Computers </a:t>
            </a:r>
            <a:r>
              <a:rPr lang="en-US" altLang="zh-CN" sz="2400" b="0" dirty="0"/>
              <a:t>2/2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844824"/>
            <a:ext cx="8352928" cy="4752528"/>
          </a:xfrm>
        </p:spPr>
        <p:txBody>
          <a:bodyPr>
            <a:normAutofit/>
          </a:bodyPr>
          <a:lstStyle/>
          <a:p>
            <a:r>
              <a:rPr lang="en-US" altLang="zh-CN" dirty="0"/>
              <a:t>Networks connect multiple stand-alone computers to make larger parallel computer clusters</a:t>
            </a:r>
          </a:p>
          <a:p>
            <a:r>
              <a:rPr lang="en-US" altLang="zh-CN" dirty="0"/>
              <a:t>Majority of large parallel computers are clusters of hardware produced by handful of well-known vendors</a:t>
            </a:r>
          </a:p>
          <a:p>
            <a:pPr lvl="1"/>
            <a:r>
              <a:rPr lang="en-US" altLang="zh-CN" dirty="0"/>
              <a:t>TOP500 supercomputers are mostly based on x86-64 CPUs, with few exceptions (all RISC-based)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Heterogeneous computing </a:t>
            </a:r>
            <a:r>
              <a:rPr lang="en-US" dirty="0"/>
              <a:t>has become a popular way to reach better performance/watt ratio and higher absolute performance</a:t>
            </a:r>
          </a:p>
          <a:p>
            <a:pPr lvl="2"/>
            <a:r>
              <a:rPr lang="en-US" dirty="0"/>
              <a:t>Mostly using Nvidia's GPU as coprocessors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2129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75000"/>
                    <a:lumOff val="25000"/>
                  </a:schemeClr>
                </a:solidFill>
              </a:rPr>
              <a:t>Motivation</a:t>
            </a:r>
          </a:p>
          <a:p>
            <a:r>
              <a:rPr lang="en-US" altLang="zh-CN" dirty="0"/>
              <a:t>Basic concepts</a:t>
            </a:r>
          </a:p>
          <a:p>
            <a:r>
              <a:rPr lang="en-US" altLang="zh-CN" dirty="0">
                <a:solidFill>
                  <a:schemeClr val="bg1">
                    <a:lumMod val="75000"/>
                    <a:lumOff val="25000"/>
                  </a:schemeClr>
                </a:solidFill>
              </a:rPr>
              <a:t>GPU overview</a:t>
            </a:r>
          </a:p>
          <a:p>
            <a:r>
              <a:rPr lang="en-US" altLang="zh-CN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OpenMP</a:t>
            </a:r>
            <a:endParaRPr lang="en-US" altLang="zh-CN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3947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08912" cy="1080451"/>
          </a:xfrm>
        </p:spPr>
        <p:txBody>
          <a:bodyPr>
            <a:normAutofit/>
          </a:bodyPr>
          <a:lstStyle/>
          <a:p>
            <a:r>
              <a:rPr lang="en-US" altLang="zh-CN" dirty="0"/>
              <a:t>Flynn's Classical Taxonomy</a:t>
            </a:r>
            <a:endParaRPr lang="en-US" altLang="zh-CN" sz="2400" b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844824"/>
            <a:ext cx="8424936" cy="4752528"/>
          </a:xfrm>
        </p:spPr>
        <p:txBody>
          <a:bodyPr/>
          <a:lstStyle/>
          <a:p>
            <a:r>
              <a:rPr lang="en-US" altLang="zh-CN" dirty="0"/>
              <a:t>Most widely used classifications for parallel computers</a:t>
            </a:r>
          </a:p>
          <a:p>
            <a:pPr lvl="1"/>
            <a:r>
              <a:rPr lang="en-US" altLang="zh-CN" dirty="0"/>
              <a:t>Distinguishes multi-processor computer architectures along two independent dimensions of </a:t>
            </a:r>
            <a:r>
              <a:rPr lang="en-US" altLang="zh-CN" dirty="0">
                <a:solidFill>
                  <a:srgbClr val="FF0000"/>
                </a:solidFill>
              </a:rPr>
              <a:t>Instruction Stream</a:t>
            </a:r>
            <a:r>
              <a:rPr lang="en-US" altLang="zh-CN" dirty="0"/>
              <a:t> and </a:t>
            </a:r>
            <a:r>
              <a:rPr lang="en-US" altLang="zh-CN" dirty="0">
                <a:solidFill>
                  <a:srgbClr val="FF0000"/>
                </a:solidFill>
              </a:rPr>
              <a:t>Data Stream</a:t>
            </a:r>
          </a:p>
          <a:p>
            <a:pPr lvl="1"/>
            <a:r>
              <a:rPr lang="en-US" altLang="zh-CN" dirty="0"/>
              <a:t>Each of these dimensions can have only one of two possible states: </a:t>
            </a:r>
            <a:r>
              <a:rPr lang="en-US" altLang="zh-CN" dirty="0">
                <a:solidFill>
                  <a:srgbClr val="FF0000"/>
                </a:solidFill>
              </a:rPr>
              <a:t>Single</a:t>
            </a:r>
            <a:r>
              <a:rPr lang="en-US" altLang="zh-CN" dirty="0"/>
              <a:t> or </a:t>
            </a:r>
            <a:r>
              <a:rPr lang="en-US" altLang="zh-CN" dirty="0">
                <a:solidFill>
                  <a:srgbClr val="FF0000"/>
                </a:solidFill>
              </a:rPr>
              <a:t>Multiple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5616" y="3717032"/>
            <a:ext cx="7175689" cy="2980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28018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08912" cy="1080451"/>
          </a:xfrm>
        </p:spPr>
        <p:txBody>
          <a:bodyPr>
            <a:normAutofit/>
          </a:bodyPr>
          <a:lstStyle/>
          <a:p>
            <a:r>
              <a:rPr lang="en-US" altLang="zh-CN" dirty="0"/>
              <a:t>SISD</a:t>
            </a:r>
            <a:endParaRPr lang="en-US" altLang="zh-CN" sz="2400" b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844824"/>
            <a:ext cx="8280920" cy="4752528"/>
          </a:xfrm>
        </p:spPr>
        <p:txBody>
          <a:bodyPr/>
          <a:lstStyle/>
          <a:p>
            <a:r>
              <a:rPr lang="en-US" altLang="zh-CN" dirty="0"/>
              <a:t>A serial (non-parallel) computer, oldest type of computer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Single Instruction</a:t>
            </a:r>
            <a:r>
              <a:rPr lang="en-US" altLang="zh-CN" dirty="0"/>
              <a:t>: Only one instruction stream is being acted on by the CPU during any one clock cycle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Single Data</a:t>
            </a:r>
            <a:r>
              <a:rPr lang="en-US" altLang="zh-CN" dirty="0"/>
              <a:t>: Only one data stream is being used as input during any one clock cycle</a:t>
            </a:r>
          </a:p>
          <a:p>
            <a:r>
              <a:rPr lang="en-US" altLang="zh-CN" dirty="0"/>
              <a:t>Deterministic execution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28184" y="3911446"/>
            <a:ext cx="2264811" cy="2685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93948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08912" cy="1080451"/>
          </a:xfrm>
        </p:spPr>
        <p:txBody>
          <a:bodyPr>
            <a:normAutofit/>
          </a:bodyPr>
          <a:lstStyle/>
          <a:p>
            <a:r>
              <a:rPr lang="en-US" altLang="zh-CN" dirty="0"/>
              <a:t>SIMD</a:t>
            </a:r>
            <a:endParaRPr lang="en-US" altLang="zh-CN" sz="2400" b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844824"/>
            <a:ext cx="8280920" cy="4752528"/>
          </a:xfrm>
        </p:spPr>
        <p:txBody>
          <a:bodyPr/>
          <a:lstStyle/>
          <a:p>
            <a:r>
              <a:rPr lang="en-US" altLang="zh-CN" dirty="0"/>
              <a:t>SIMD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Single Instruction</a:t>
            </a:r>
            <a:r>
              <a:rPr lang="en-US" altLang="zh-CN" dirty="0"/>
              <a:t>: All processing units execute the same instruction at any given clock cycle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Multiple Data</a:t>
            </a:r>
            <a:r>
              <a:rPr lang="en-US" altLang="zh-CN" dirty="0"/>
              <a:t>: Each processing unit can operate on a different data element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55976" y="3573015"/>
            <a:ext cx="4663169" cy="2669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内容占位符 2"/>
          <p:cNvSpPr txBox="1">
            <a:spLocks/>
          </p:cNvSpPr>
          <p:nvPr/>
        </p:nvSpPr>
        <p:spPr>
          <a:xfrm>
            <a:off x="395536" y="3672000"/>
            <a:ext cx="3888432" cy="3033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just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just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defRPr>
            </a:lvl2pPr>
            <a:lvl3pPr marL="1143000" indent="-228600" algn="just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defRPr>
            </a:lvl3pPr>
            <a:lvl4pPr marL="1600200" indent="-228600" algn="just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defRPr>
            </a:lvl4pPr>
            <a:lvl5pPr marL="2057400" indent="-228600" algn="just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CN" dirty="0"/>
              <a:t>Best suited for graphics and image processing</a:t>
            </a:r>
          </a:p>
          <a:p>
            <a:pPr fontAlgn="auto">
              <a:spcAft>
                <a:spcPts val="0"/>
              </a:spcAft>
            </a:pPr>
            <a:r>
              <a:rPr lang="en-US" altLang="zh-CN" dirty="0"/>
              <a:t>Synchronous, deterministic execution</a:t>
            </a:r>
          </a:p>
        </p:txBody>
      </p:sp>
    </p:spTree>
    <p:extLst>
      <p:ext uri="{BB962C8B-B14F-4D97-AF65-F5344CB8AC3E}">
        <p14:creationId xmlns:p14="http://schemas.microsoft.com/office/powerpoint/2010/main" val="3955560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08912" cy="1080451"/>
          </a:xfrm>
        </p:spPr>
        <p:txBody>
          <a:bodyPr>
            <a:normAutofit/>
          </a:bodyPr>
          <a:lstStyle/>
          <a:p>
            <a:r>
              <a:rPr lang="en-US" altLang="zh-CN" dirty="0"/>
              <a:t> Amdahl's Law </a:t>
            </a:r>
            <a:r>
              <a:rPr lang="en-US" altLang="zh-CN" sz="2400" b="0" dirty="0"/>
              <a:t>1/3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844824"/>
            <a:ext cx="8280920" cy="4752528"/>
          </a:xfrm>
        </p:spPr>
        <p:txBody>
          <a:bodyPr/>
          <a:lstStyle/>
          <a:p>
            <a:r>
              <a:rPr lang="en-US" altLang="zh-CN" dirty="0"/>
              <a:t>Potential program speedup defined by the fraction of code (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dirty="0"/>
              <a:t>) that can be parallelized</a:t>
            </a:r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en-US" altLang="zh-CN" dirty="0"/>
              <a:t>Example: If 50% of code can be parallelized, maximum speedup = 2, meaning the code will run twice as fast ideally</a:t>
            </a:r>
          </a:p>
          <a:p>
            <a:endParaRPr lang="en-US" altLang="zh-CN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5089980"/>
              </p:ext>
            </p:extLst>
          </p:nvPr>
        </p:nvGraphicFramePr>
        <p:xfrm>
          <a:off x="3131840" y="2708920"/>
          <a:ext cx="2173098" cy="842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" name="Equation" r:id="rId3" imgW="1015920" imgH="393480" progId="Equation.3">
                  <p:embed/>
                </p:oleObj>
              </mc:Choice>
              <mc:Fallback>
                <p:oleObj name="Equation" r:id="rId3" imgW="10159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1840" y="2708920"/>
                        <a:ext cx="2173098" cy="842076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0398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</a:p>
          <a:p>
            <a:r>
              <a:rPr lang="en-US" altLang="zh-CN" dirty="0"/>
              <a:t>Basic concepts</a:t>
            </a:r>
          </a:p>
          <a:p>
            <a:r>
              <a:rPr lang="en-US" altLang="zh-CN" dirty="0"/>
              <a:t>GPU overview</a:t>
            </a:r>
          </a:p>
          <a:p>
            <a:r>
              <a:rPr lang="en-US" altLang="zh-CN" dirty="0" err="1"/>
              <a:t>OpenMP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02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08912" cy="1080451"/>
          </a:xfrm>
        </p:spPr>
        <p:txBody>
          <a:bodyPr>
            <a:normAutofit/>
          </a:bodyPr>
          <a:lstStyle/>
          <a:p>
            <a:r>
              <a:rPr lang="en-US" altLang="zh-CN" dirty="0"/>
              <a:t> Amdahl's Law </a:t>
            </a:r>
            <a:r>
              <a:rPr lang="en-US" altLang="zh-CN" sz="2400" b="0" dirty="0"/>
              <a:t>2/3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844824"/>
            <a:ext cx="8280920" cy="4752528"/>
          </a:xfrm>
        </p:spPr>
        <p:txBody>
          <a:bodyPr/>
          <a:lstStyle/>
          <a:p>
            <a:r>
              <a:rPr lang="en-US" altLang="zh-CN" dirty="0"/>
              <a:t>If considering # of processors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/>
              <a:t> performing parallel fraction of work, the relationship can be modeled by: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9445360"/>
              </p:ext>
            </p:extLst>
          </p:nvPr>
        </p:nvGraphicFramePr>
        <p:xfrm>
          <a:off x="3013583" y="2852936"/>
          <a:ext cx="3044825" cy="893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3" name="Equation" r:id="rId3" imgW="1422360" imgH="419040" progId="Equation.3">
                  <p:embed/>
                </p:oleObj>
              </mc:Choice>
              <mc:Fallback>
                <p:oleObj name="Equation" r:id="rId3" imgW="142236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3583" y="2852936"/>
                        <a:ext cx="3044825" cy="893762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0865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08912" cy="1080451"/>
          </a:xfrm>
        </p:spPr>
        <p:txBody>
          <a:bodyPr>
            <a:normAutofit/>
          </a:bodyPr>
          <a:lstStyle/>
          <a:p>
            <a:r>
              <a:rPr lang="en-US" altLang="zh-CN" dirty="0"/>
              <a:t> Amdahl's Law </a:t>
            </a:r>
            <a:r>
              <a:rPr lang="en-US" altLang="zh-CN" sz="2400" b="0" dirty="0"/>
              <a:t>3/3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844824"/>
            <a:ext cx="8280920" cy="4752528"/>
          </a:xfrm>
        </p:spPr>
        <p:txBody>
          <a:bodyPr/>
          <a:lstStyle/>
          <a:p>
            <a:r>
              <a:rPr lang="en-US" altLang="zh-CN" dirty="0"/>
              <a:t>There are limits to scalability of parallelism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Increasing fraction of code can be parallelized is better than using more processors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1640" y="2348880"/>
            <a:ext cx="6501667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95953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424936" cy="1080451"/>
          </a:xfrm>
        </p:spPr>
        <p:txBody>
          <a:bodyPr>
            <a:normAutofit/>
          </a:bodyPr>
          <a:lstStyle/>
          <a:p>
            <a:r>
              <a:rPr lang="en-US" altLang="zh-CN" dirty="0"/>
              <a:t>Parallelization of Program</a:t>
            </a:r>
            <a:endParaRPr lang="en-US" altLang="zh-CN" sz="2400" b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The most common tool is parallelizing compiler</a:t>
            </a:r>
          </a:p>
          <a:p>
            <a:r>
              <a:rPr lang="en-US" altLang="zh-CN" dirty="0"/>
              <a:t>Works in two different way</a:t>
            </a:r>
          </a:p>
          <a:p>
            <a:pPr lvl="1"/>
            <a:r>
              <a:rPr lang="en-US" altLang="zh-CN" dirty="0"/>
              <a:t>Fully automatic</a:t>
            </a:r>
          </a:p>
          <a:p>
            <a:pPr lvl="2"/>
            <a:r>
              <a:rPr lang="en-US" altLang="zh-CN" dirty="0"/>
              <a:t>Compiler analyzes source code and identifies opportunities for parallelism</a:t>
            </a:r>
          </a:p>
          <a:p>
            <a:pPr lvl="2"/>
            <a:r>
              <a:rPr lang="en-US" altLang="zh-CN" dirty="0"/>
              <a:t>Loops are the most frequent target for automatic parallelization</a:t>
            </a:r>
          </a:p>
          <a:p>
            <a:pPr lvl="1"/>
            <a:r>
              <a:rPr lang="en-US" altLang="zh-CN" dirty="0"/>
              <a:t>Programmer directed</a:t>
            </a:r>
          </a:p>
          <a:p>
            <a:pPr lvl="2"/>
            <a:r>
              <a:rPr lang="en-US" altLang="zh-CN" dirty="0"/>
              <a:t>Using "compiler directives" explicitly tells compiler how to parallelize code</a:t>
            </a:r>
          </a:p>
        </p:txBody>
      </p:sp>
    </p:spTree>
    <p:extLst>
      <p:ext uri="{BB962C8B-B14F-4D97-AF65-F5344CB8AC3E}">
        <p14:creationId xmlns:p14="http://schemas.microsoft.com/office/powerpoint/2010/main" val="3886288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424936" cy="1080451"/>
          </a:xfrm>
        </p:spPr>
        <p:txBody>
          <a:bodyPr>
            <a:normAutofit/>
          </a:bodyPr>
          <a:lstStyle/>
          <a:p>
            <a:r>
              <a:rPr lang="en-US" altLang="zh-CN" dirty="0"/>
              <a:t>Automatic Parallelization</a:t>
            </a:r>
            <a:endParaRPr lang="en-US" altLang="zh-CN" sz="2400" b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844824"/>
            <a:ext cx="8208912" cy="4752528"/>
          </a:xfrm>
        </p:spPr>
        <p:txBody>
          <a:bodyPr>
            <a:normAutofit/>
          </a:bodyPr>
          <a:lstStyle/>
          <a:p>
            <a:r>
              <a:rPr lang="en-US" altLang="zh-CN" dirty="0"/>
              <a:t>Good options for beginner but with following disadvantages</a:t>
            </a:r>
          </a:p>
          <a:p>
            <a:pPr lvl="1"/>
            <a:r>
              <a:rPr lang="en-US" altLang="zh-CN" dirty="0"/>
              <a:t>Wrong results may be produced</a:t>
            </a:r>
          </a:p>
          <a:p>
            <a:pPr lvl="1"/>
            <a:r>
              <a:rPr lang="en-US" altLang="zh-CN" dirty="0"/>
              <a:t>Performance may actually degrade</a:t>
            </a:r>
          </a:p>
          <a:p>
            <a:pPr lvl="1"/>
            <a:r>
              <a:rPr lang="en-US" altLang="zh-CN" dirty="0"/>
              <a:t>Much less flexible than manual parallelization</a:t>
            </a:r>
          </a:p>
          <a:p>
            <a:pPr lvl="1"/>
            <a:r>
              <a:rPr lang="en-US" altLang="zh-CN" dirty="0"/>
              <a:t>Limited to a subset (mostly loops) of code</a:t>
            </a:r>
          </a:p>
          <a:p>
            <a:pPr lvl="1"/>
            <a:r>
              <a:rPr lang="en-US" altLang="zh-CN" dirty="0"/>
              <a:t>May actually not parallelize code if analysis suggests there are inhibitors or the code is too complex</a:t>
            </a:r>
          </a:p>
        </p:txBody>
      </p:sp>
    </p:spTree>
    <p:extLst>
      <p:ext uri="{BB962C8B-B14F-4D97-AF65-F5344CB8AC3E}">
        <p14:creationId xmlns:p14="http://schemas.microsoft.com/office/powerpoint/2010/main" val="4047030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424936" cy="1080451"/>
          </a:xfrm>
        </p:spPr>
        <p:txBody>
          <a:bodyPr>
            <a:normAutofit/>
          </a:bodyPr>
          <a:lstStyle/>
          <a:p>
            <a:r>
              <a:rPr lang="en-US" altLang="zh-CN" dirty="0"/>
              <a:t>Designing Parallel Program</a:t>
            </a:r>
            <a:endParaRPr lang="en-US" altLang="zh-CN" sz="2400" b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Fundamental issue: break problem into discrete "chunks" of work that can be distributed to multiple tasks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Domain</a:t>
            </a:r>
            <a:r>
              <a:rPr lang="en-US" altLang="zh-CN" dirty="0"/>
              <a:t> decomposition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Functional</a:t>
            </a:r>
            <a:r>
              <a:rPr lang="en-US" altLang="zh-CN" dirty="0"/>
              <a:t> decomposition</a:t>
            </a:r>
          </a:p>
        </p:txBody>
      </p:sp>
    </p:spTree>
    <p:extLst>
      <p:ext uri="{BB962C8B-B14F-4D97-AF65-F5344CB8AC3E}">
        <p14:creationId xmlns:p14="http://schemas.microsoft.com/office/powerpoint/2010/main" val="66114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424936" cy="1080451"/>
          </a:xfrm>
        </p:spPr>
        <p:txBody>
          <a:bodyPr>
            <a:normAutofit/>
          </a:bodyPr>
          <a:lstStyle/>
          <a:p>
            <a:r>
              <a:rPr lang="en-US" altLang="zh-CN" dirty="0"/>
              <a:t>Domain Decomposition</a:t>
            </a:r>
            <a:endParaRPr lang="en-US" altLang="zh-CN" sz="2400" b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Decompose data associated with a problem</a:t>
            </a:r>
          </a:p>
          <a:p>
            <a:r>
              <a:rPr lang="en-US" altLang="zh-CN" dirty="0"/>
              <a:t>Each parallel task then works on a portion of data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9672" y="3086062"/>
            <a:ext cx="6264696" cy="3367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87450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424936" cy="1080451"/>
          </a:xfrm>
        </p:spPr>
        <p:txBody>
          <a:bodyPr>
            <a:normAutofit/>
          </a:bodyPr>
          <a:lstStyle/>
          <a:p>
            <a:r>
              <a:rPr lang="en-US" altLang="zh-CN" dirty="0"/>
              <a:t>Functional Decomposition</a:t>
            </a:r>
            <a:endParaRPr lang="en-US" altLang="zh-CN" sz="2400" b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Focus on computation performed rather than on data manipulated by computation</a:t>
            </a:r>
          </a:p>
          <a:p>
            <a:r>
              <a:rPr lang="en-US" altLang="zh-CN" dirty="0"/>
              <a:t>Problem is decomposed according to work to be done. Each task performs a portion of overall work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79712" y="3645024"/>
            <a:ext cx="5256584" cy="3075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088475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496" y="548680"/>
            <a:ext cx="8640960" cy="1080451"/>
          </a:xfrm>
        </p:spPr>
        <p:txBody>
          <a:bodyPr>
            <a:normAutofit/>
          </a:bodyPr>
          <a:lstStyle/>
          <a:p>
            <a:r>
              <a:rPr lang="en-US" altLang="zh-CN" dirty="0"/>
              <a:t>Using Parallel Computing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Both CPU &amp; GPU are multi-core architecture</a:t>
            </a:r>
          </a:p>
          <a:p>
            <a:r>
              <a:rPr lang="en-US" altLang="zh-CN" dirty="0"/>
              <a:t>GPU</a:t>
            </a:r>
          </a:p>
          <a:p>
            <a:pPr lvl="1"/>
            <a:r>
              <a:rPr lang="en-US" altLang="zh-CN" dirty="0"/>
              <a:t>OpenGL/DirectX Shading language</a:t>
            </a:r>
          </a:p>
          <a:p>
            <a:pPr lvl="1"/>
            <a:r>
              <a:rPr lang="en-US" altLang="zh-CN" dirty="0"/>
              <a:t>CUDA</a:t>
            </a:r>
          </a:p>
          <a:p>
            <a:pPr lvl="1"/>
            <a:r>
              <a:rPr lang="en-US" altLang="zh-CN" dirty="0"/>
              <a:t>OpenCL</a:t>
            </a:r>
          </a:p>
          <a:p>
            <a:pPr lvl="1"/>
            <a:r>
              <a:rPr lang="en-US" altLang="zh-CN" dirty="0"/>
              <a:t>…</a:t>
            </a:r>
          </a:p>
          <a:p>
            <a:r>
              <a:rPr lang="en-US" altLang="zh-CN" dirty="0"/>
              <a:t>CPU</a:t>
            </a:r>
          </a:p>
          <a:p>
            <a:pPr lvl="1"/>
            <a:r>
              <a:rPr lang="en-US" altLang="zh-CN" dirty="0"/>
              <a:t>General multi-threaded programming</a:t>
            </a:r>
          </a:p>
          <a:p>
            <a:pPr lvl="1"/>
            <a:r>
              <a:rPr lang="en-US" altLang="zh-CN" dirty="0"/>
              <a:t>OpenMP</a:t>
            </a:r>
          </a:p>
          <a:p>
            <a:pPr lvl="1"/>
            <a:r>
              <a:rPr lang="en-US" altLang="zh-CN" dirty="0"/>
              <a:t>MPI</a:t>
            </a:r>
          </a:p>
          <a:p>
            <a:pPr lvl="1"/>
            <a:r>
              <a:rPr lang="en-US" altLang="zh-CN" dirty="0"/>
              <a:t>…</a:t>
            </a:r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20829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75000"/>
                    <a:lumOff val="25000"/>
                  </a:schemeClr>
                </a:solidFill>
              </a:rPr>
              <a:t>Motivation</a:t>
            </a:r>
          </a:p>
          <a:p>
            <a:r>
              <a:rPr lang="en-US" altLang="zh-CN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Basic concepts</a:t>
            </a:r>
          </a:p>
          <a:p>
            <a:r>
              <a:rPr lang="en-US" altLang="zh-CN" dirty="0"/>
              <a:t>GPU overview</a:t>
            </a:r>
          </a:p>
          <a:p>
            <a:r>
              <a:rPr lang="en-US" altLang="zh-CN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OpenMP</a:t>
            </a:r>
            <a:endParaRPr lang="en-US" altLang="zh-CN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4542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576" y="548680"/>
            <a:ext cx="7920880" cy="1080451"/>
          </a:xfrm>
        </p:spPr>
        <p:txBody>
          <a:bodyPr>
            <a:normAutofit/>
          </a:bodyPr>
          <a:lstStyle/>
          <a:p>
            <a:r>
              <a:rPr lang="en-US" altLang="zh-CN" dirty="0"/>
              <a:t>What is GPU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GPU: </a:t>
            </a:r>
            <a:r>
              <a:rPr lang="en-US" altLang="zh-CN" dirty="0">
                <a:solidFill>
                  <a:srgbClr val="FF0000"/>
                </a:solidFill>
              </a:rPr>
              <a:t>G</a:t>
            </a:r>
            <a:r>
              <a:rPr lang="en-US" altLang="zh-CN" dirty="0"/>
              <a:t>raphics </a:t>
            </a:r>
            <a:r>
              <a:rPr lang="en-US" altLang="zh-CN" dirty="0">
                <a:solidFill>
                  <a:srgbClr val="FF0000"/>
                </a:solidFill>
              </a:rPr>
              <a:t>P</a:t>
            </a:r>
            <a:r>
              <a:rPr lang="en-US" altLang="zh-CN" dirty="0"/>
              <a:t>rocessor </a:t>
            </a:r>
            <a:r>
              <a:rPr lang="en-US" altLang="zh-CN" dirty="0">
                <a:solidFill>
                  <a:srgbClr val="FF0000"/>
                </a:solidFill>
              </a:rPr>
              <a:t>U</a:t>
            </a:r>
            <a:r>
              <a:rPr lang="en-US" altLang="zh-CN" dirty="0"/>
              <a:t>nit</a:t>
            </a:r>
          </a:p>
          <a:p>
            <a:endParaRPr lang="en-US" altLang="zh-CN" dirty="0"/>
          </a:p>
        </p:txBody>
      </p:sp>
      <p:grpSp>
        <p:nvGrpSpPr>
          <p:cNvPr id="6" name="组合 5"/>
          <p:cNvGrpSpPr/>
          <p:nvPr/>
        </p:nvGrpSpPr>
        <p:grpSpPr>
          <a:xfrm>
            <a:off x="201127" y="2564904"/>
            <a:ext cx="8741745" cy="2841218"/>
            <a:chOff x="285822" y="3284983"/>
            <a:chExt cx="8741745" cy="284121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822" y="3284984"/>
              <a:ext cx="4348801" cy="2841217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7928" y="3284983"/>
              <a:ext cx="4419639" cy="28412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3472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</a:p>
          <a:p>
            <a:r>
              <a:rPr lang="en-US" altLang="zh-CN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Basic concepts</a:t>
            </a:r>
          </a:p>
          <a:p>
            <a:r>
              <a:rPr lang="en-US" altLang="zh-CN" dirty="0">
                <a:solidFill>
                  <a:schemeClr val="bg1">
                    <a:lumMod val="75000"/>
                    <a:lumOff val="25000"/>
                  </a:schemeClr>
                </a:solidFill>
              </a:rPr>
              <a:t>GPU overview</a:t>
            </a:r>
          </a:p>
          <a:p>
            <a:r>
              <a:rPr lang="en-US" altLang="zh-CN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OpenMP</a:t>
            </a:r>
            <a:endParaRPr lang="en-US" altLang="zh-CN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7749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576" y="548680"/>
            <a:ext cx="7920880" cy="1080451"/>
          </a:xfrm>
        </p:spPr>
        <p:txBody>
          <a:bodyPr>
            <a:normAutofit/>
          </a:bodyPr>
          <a:lstStyle/>
          <a:p>
            <a:r>
              <a:rPr lang="en-US" altLang="zh-CN" dirty="0"/>
              <a:t>Motivation </a:t>
            </a:r>
            <a:r>
              <a:rPr lang="en-US" altLang="zh-CN" sz="2400" b="0" dirty="0"/>
              <a:t>1/2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Demo: GPU vs. CPU</a:t>
            </a:r>
          </a:p>
        </p:txBody>
      </p:sp>
      <p:pic>
        <p:nvPicPr>
          <p:cNvPr id="4" name="Mythbusters Demo GPU versus CPU_超清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3568" y="2420888"/>
            <a:ext cx="7560840" cy="425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8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576" y="548680"/>
            <a:ext cx="7920880" cy="1080451"/>
          </a:xfrm>
        </p:spPr>
        <p:txBody>
          <a:bodyPr>
            <a:normAutofit/>
          </a:bodyPr>
          <a:lstStyle/>
          <a:p>
            <a:r>
              <a:rPr lang="en-US" altLang="zh-CN" dirty="0"/>
              <a:t>Motivation </a:t>
            </a:r>
            <a:r>
              <a:rPr lang="en-US" altLang="zh-CN" sz="2400" b="0" dirty="0"/>
              <a:t>2/2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GPU is more powerful than CPU</a:t>
            </a:r>
          </a:p>
          <a:p>
            <a:pPr lvl="1"/>
            <a:r>
              <a:rPr lang="en-US" altLang="zh-CN" dirty="0"/>
              <a:t>Computational power</a:t>
            </a:r>
          </a:p>
          <a:p>
            <a:pPr lvl="1"/>
            <a:r>
              <a:rPr lang="en-US" altLang="zh-CN" dirty="0"/>
              <a:t>Number of computing cores</a:t>
            </a:r>
          </a:p>
          <a:p>
            <a:pPr lvl="1"/>
            <a:r>
              <a:rPr lang="en-US" altLang="zh-CN" dirty="0"/>
              <a:t>Bandwidth</a:t>
            </a:r>
          </a:p>
          <a:p>
            <a:pPr lvl="1"/>
            <a:r>
              <a:rPr lang="en-US" altLang="zh-CN" dirty="0"/>
              <a:t>High performance growth</a:t>
            </a:r>
          </a:p>
        </p:txBody>
      </p:sp>
    </p:spTree>
    <p:extLst>
      <p:ext uri="{BB962C8B-B14F-4D97-AF65-F5344CB8AC3E}">
        <p14:creationId xmlns:p14="http://schemas.microsoft.com/office/powerpoint/2010/main" val="10309866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576" y="548680"/>
            <a:ext cx="7920880" cy="1080451"/>
          </a:xfrm>
        </p:spPr>
        <p:txBody>
          <a:bodyPr>
            <a:normAutofit/>
          </a:bodyPr>
          <a:lstStyle/>
          <a:p>
            <a:r>
              <a:rPr lang="en-US" altLang="zh-CN" dirty="0"/>
              <a:t>Floating Point Calculation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Heavy use of floating point calculation</a:t>
            </a:r>
          </a:p>
          <a:p>
            <a:r>
              <a:rPr lang="en-US" altLang="zh-CN" dirty="0"/>
              <a:t>FLOPS: Floating point Operations Per Second</a:t>
            </a:r>
          </a:p>
          <a:p>
            <a:r>
              <a:rPr lang="en-US" altLang="zh-CN" dirty="0"/>
              <a:t>CPU </a:t>
            </a:r>
          </a:p>
          <a:p>
            <a:pPr lvl="1"/>
            <a:r>
              <a:rPr lang="en-US" altLang="zh-CN" dirty="0"/>
              <a:t>Intel Xeon E5-2600: 149.16 GFLOPS</a:t>
            </a:r>
          </a:p>
          <a:p>
            <a:r>
              <a:rPr lang="en-US" altLang="zh-CN" dirty="0"/>
              <a:t>GPU </a:t>
            </a:r>
          </a:p>
          <a:p>
            <a:pPr lvl="1"/>
            <a:r>
              <a:rPr lang="en-US" altLang="zh-CN" dirty="0"/>
              <a:t>nVidia GeForce GTX Titan Z: 8.1/2.7 TFLOPS(single/double precision)</a:t>
            </a:r>
          </a:p>
          <a:p>
            <a:pPr lvl="1"/>
            <a:r>
              <a:rPr lang="en-US" altLang="zh-CN" dirty="0"/>
              <a:t>Modern GPUs support high precision</a:t>
            </a:r>
          </a:p>
          <a:p>
            <a:pPr lvl="2"/>
            <a:r>
              <a:rPr lang="en-US" altLang="zh-CN" dirty="0"/>
              <a:t>32-bit floating point throughout the pipeline</a:t>
            </a:r>
          </a:p>
          <a:p>
            <a:pPr lvl="2"/>
            <a:r>
              <a:rPr lang="en-US" altLang="zh-CN" dirty="0"/>
              <a:t>Support double precision</a:t>
            </a:r>
          </a:p>
        </p:txBody>
      </p:sp>
    </p:spTree>
    <p:extLst>
      <p:ext uri="{BB962C8B-B14F-4D97-AF65-F5344CB8AC3E}">
        <p14:creationId xmlns:p14="http://schemas.microsoft.com/office/powerpoint/2010/main" val="17631127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576" y="548680"/>
            <a:ext cx="7920880" cy="1080451"/>
          </a:xfrm>
        </p:spPr>
        <p:txBody>
          <a:bodyPr>
            <a:normAutofit/>
          </a:bodyPr>
          <a:lstStyle/>
          <a:p>
            <a:r>
              <a:rPr lang="en-US" altLang="zh-CN" dirty="0"/>
              <a:t>Number of Cores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CPU</a:t>
            </a:r>
          </a:p>
          <a:p>
            <a:pPr lvl="1"/>
            <a:r>
              <a:rPr lang="en-US" altLang="zh-CN" dirty="0"/>
              <a:t>Dual-core, quad-core, six-core</a:t>
            </a:r>
          </a:p>
          <a:p>
            <a:pPr lvl="1"/>
            <a:r>
              <a:rPr lang="en-US" altLang="zh-CN" dirty="0"/>
              <a:t>Hyper-threading</a:t>
            </a:r>
          </a:p>
          <a:p>
            <a:pPr lvl="2"/>
            <a:r>
              <a:rPr lang="en-US" altLang="zh-CN" dirty="0"/>
              <a:t>Improves parallelization of computations performed on Intel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zh-CN" dirty="0"/>
              <a:t>s x86 microprocessors</a:t>
            </a:r>
          </a:p>
          <a:p>
            <a:pPr lvl="2"/>
            <a:r>
              <a:rPr lang="en-US" altLang="zh-CN" dirty="0"/>
              <a:t>For each physical core, OS addresses two virtual or logical cores, and shares workload between them when possible</a:t>
            </a:r>
          </a:p>
          <a:p>
            <a:r>
              <a:rPr lang="en-US" altLang="zh-CN" dirty="0"/>
              <a:t>GPU</a:t>
            </a:r>
          </a:p>
          <a:p>
            <a:pPr lvl="1"/>
            <a:r>
              <a:rPr lang="en-US" altLang="zh-CN" dirty="0"/>
              <a:t>GeForce GTX Titan Z: equipped with 5760 cores</a:t>
            </a:r>
          </a:p>
        </p:txBody>
      </p:sp>
    </p:spTree>
    <p:extLst>
      <p:ext uri="{BB962C8B-B14F-4D97-AF65-F5344CB8AC3E}">
        <p14:creationId xmlns:p14="http://schemas.microsoft.com/office/powerpoint/2010/main" val="13862983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576" y="548680"/>
            <a:ext cx="7920880" cy="1080451"/>
          </a:xfrm>
        </p:spPr>
        <p:txBody>
          <a:bodyPr>
            <a:normAutofit/>
          </a:bodyPr>
          <a:lstStyle/>
          <a:p>
            <a:r>
              <a:rPr lang="en-US" altLang="zh-CN" dirty="0"/>
              <a:t>Bandwidth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844824"/>
            <a:ext cx="8280920" cy="4752528"/>
          </a:xfrm>
        </p:spPr>
        <p:txBody>
          <a:bodyPr/>
          <a:lstStyle/>
          <a:p>
            <a:r>
              <a:rPr lang="en-US" altLang="zh-CN" dirty="0"/>
              <a:t>Bandwidth between key components ultimately dictates system performance</a:t>
            </a:r>
          </a:p>
          <a:p>
            <a:r>
              <a:rPr lang="en-US" altLang="zh-CN" dirty="0"/>
              <a:t>CPU</a:t>
            </a:r>
          </a:p>
          <a:p>
            <a:pPr lvl="1"/>
            <a:r>
              <a:rPr lang="en-US" altLang="zh-CN" dirty="0"/>
              <a:t>DDR3-2666: 31.6GB/s</a:t>
            </a:r>
          </a:p>
          <a:p>
            <a:r>
              <a:rPr lang="en-US" altLang="zh-CN" dirty="0"/>
              <a:t>GPU</a:t>
            </a:r>
          </a:p>
          <a:p>
            <a:pPr lvl="1"/>
            <a:r>
              <a:rPr lang="en-US" altLang="zh-CN" dirty="0"/>
              <a:t>GeForce GTX Titan Z: 384x2 bits, 672GB/s</a:t>
            </a:r>
          </a:p>
        </p:txBody>
      </p:sp>
    </p:spTree>
    <p:extLst>
      <p:ext uri="{BB962C8B-B14F-4D97-AF65-F5344CB8AC3E}">
        <p14:creationId xmlns:p14="http://schemas.microsoft.com/office/powerpoint/2010/main" val="543435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576" y="548680"/>
            <a:ext cx="7920880" cy="1080451"/>
          </a:xfrm>
        </p:spPr>
        <p:txBody>
          <a:bodyPr>
            <a:normAutofit/>
          </a:bodyPr>
          <a:lstStyle/>
          <a:p>
            <a:r>
              <a:rPr lang="en-US" altLang="zh-CN" dirty="0"/>
              <a:t>Getting Faster and Faster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CPU</a:t>
            </a:r>
          </a:p>
          <a:p>
            <a:pPr lvl="1"/>
            <a:r>
              <a:rPr lang="en-US" altLang="zh-CN" dirty="0"/>
              <a:t>Annual growth ~ 1.5x -&gt; decade growth ~60x</a:t>
            </a:r>
          </a:p>
          <a:p>
            <a:r>
              <a:rPr lang="en-US" altLang="zh-CN" dirty="0"/>
              <a:t>GPU</a:t>
            </a:r>
          </a:p>
          <a:p>
            <a:pPr lvl="1"/>
            <a:r>
              <a:rPr lang="en-US" altLang="zh-CN" dirty="0"/>
              <a:t>Annual growth ~2.0x -&gt; decade growth &gt; 1000x</a:t>
            </a:r>
          </a:p>
          <a:p>
            <a:pPr lvl="1"/>
            <a:r>
              <a:rPr lang="en-US" altLang="zh-CN" dirty="0"/>
              <a:t>Much faster than Moore’s law</a:t>
            </a:r>
          </a:p>
          <a:p>
            <a:pPr lvl="1"/>
            <a:r>
              <a:rPr lang="en-US" altLang="zh-CN" dirty="0"/>
              <a:t>Multi-billion dollar video game market is a pressure cooker that drives innovation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79712" y="4528520"/>
            <a:ext cx="5639792" cy="228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20844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424936" cy="1080451"/>
          </a:xfrm>
        </p:spPr>
        <p:txBody>
          <a:bodyPr>
            <a:normAutofit/>
          </a:bodyPr>
          <a:lstStyle/>
          <a:p>
            <a:r>
              <a:rPr lang="en-US" altLang="zh-CN" dirty="0"/>
              <a:t>Evolution of GPU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Developed rapidly from being primitive drawing devices to being major computing resources</a:t>
            </a:r>
          </a:p>
          <a:p>
            <a:pPr lvl="1"/>
            <a:r>
              <a:rPr lang="en-US" altLang="zh-CN" dirty="0"/>
              <a:t>Original function: 3D rendering</a:t>
            </a:r>
          </a:p>
          <a:p>
            <a:pPr lvl="2"/>
            <a:r>
              <a:rPr lang="en-US" altLang="zh-CN" dirty="0"/>
              <a:t>From fixed graphics pipeline to programmable graphics pipeline</a:t>
            </a:r>
          </a:p>
          <a:p>
            <a:pPr lvl="1"/>
            <a:r>
              <a:rPr lang="en-US" altLang="zh-CN" dirty="0"/>
              <a:t>GPGPU: General Purpose computation on GPU</a:t>
            </a:r>
          </a:p>
          <a:p>
            <a:pPr lvl="1"/>
            <a:r>
              <a:rPr lang="en-US" altLang="zh-CN" dirty="0"/>
              <a:t>CUDA, OpenCL</a:t>
            </a:r>
          </a:p>
        </p:txBody>
      </p:sp>
    </p:spTree>
    <p:extLst>
      <p:ext uri="{BB962C8B-B14F-4D97-AF65-F5344CB8AC3E}">
        <p14:creationId xmlns:p14="http://schemas.microsoft.com/office/powerpoint/2010/main" val="40750945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424936" cy="1080451"/>
          </a:xfrm>
        </p:spPr>
        <p:txBody>
          <a:bodyPr>
            <a:normAutofit/>
          </a:bodyPr>
          <a:lstStyle/>
          <a:p>
            <a:r>
              <a:rPr lang="en-US" altLang="zh-CN" dirty="0"/>
              <a:t>GPU Computing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Architecture of GPU is redesigned so that GPU can be directly used in solving general problems</a:t>
            </a:r>
          </a:p>
          <a:p>
            <a:r>
              <a:rPr lang="en-US" altLang="zh-CN" dirty="0"/>
              <a:t>New software APIs are proposed to manage GPU computing</a:t>
            </a:r>
          </a:p>
          <a:p>
            <a:pPr lvl="1"/>
            <a:r>
              <a:rPr lang="en-US" altLang="zh-CN" dirty="0"/>
              <a:t>CUDA: Compute Unified Device Architecture</a:t>
            </a:r>
          </a:p>
          <a:p>
            <a:pPr lvl="1"/>
            <a:r>
              <a:rPr lang="en-US" altLang="zh-CN" dirty="0"/>
              <a:t>OpenCL: Open Computing Language </a:t>
            </a:r>
          </a:p>
          <a:p>
            <a:endParaRPr lang="en-US" altLang="zh-CN" dirty="0"/>
          </a:p>
        </p:txBody>
      </p:sp>
      <p:pic>
        <p:nvPicPr>
          <p:cNvPr id="17410" name="Picture 2" descr="http://www.many-core.group.cam.ac.uk/archive/CUDAcourse09/NV_CUDA_2D_Color_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437112"/>
            <a:ext cx="3682380" cy="2231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010" y="4437112"/>
            <a:ext cx="3065366" cy="223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34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75000"/>
                    <a:lumOff val="25000"/>
                  </a:schemeClr>
                </a:solidFill>
              </a:rPr>
              <a:t>Motivation</a:t>
            </a:r>
          </a:p>
          <a:p>
            <a:r>
              <a:rPr lang="en-US" altLang="zh-CN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Basic concepts</a:t>
            </a:r>
          </a:p>
          <a:p>
            <a:r>
              <a:rPr lang="en-US" altLang="zh-CN" dirty="0">
                <a:solidFill>
                  <a:schemeClr val="bg1">
                    <a:lumMod val="75000"/>
                    <a:lumOff val="25000"/>
                  </a:schemeClr>
                </a:solidFill>
              </a:rPr>
              <a:t>GPU overview</a:t>
            </a:r>
          </a:p>
          <a:p>
            <a:r>
              <a:rPr lang="en-US" altLang="zh-CN" dirty="0" err="1"/>
              <a:t>OpenMP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76517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424936" cy="1080451"/>
          </a:xfrm>
        </p:spPr>
        <p:txBody>
          <a:bodyPr>
            <a:normAutofit/>
          </a:bodyPr>
          <a:lstStyle/>
          <a:p>
            <a:r>
              <a:rPr lang="en-US" altLang="zh-CN" dirty="0"/>
              <a:t>Parallel Computing on CPU </a:t>
            </a:r>
            <a:r>
              <a:rPr lang="en-US" altLang="zh-CN" sz="2400" b="0" dirty="0"/>
              <a:t>1/2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844824"/>
            <a:ext cx="8280920" cy="4752528"/>
          </a:xfrm>
        </p:spPr>
        <p:txBody>
          <a:bodyPr>
            <a:normAutofit/>
          </a:bodyPr>
          <a:lstStyle/>
          <a:p>
            <a:r>
              <a:rPr lang="en-US" altLang="zh-CN" dirty="0"/>
              <a:t>On instruction level</a:t>
            </a:r>
          </a:p>
          <a:p>
            <a:pPr lvl="1"/>
            <a:r>
              <a:rPr lang="en-US" altLang="zh-CN" dirty="0"/>
              <a:t>Intel provides </a:t>
            </a:r>
            <a:r>
              <a:rPr lang="en-US" dirty="0"/>
              <a:t>Streaming SIMD Extensions (Intel® SSE), Intel® Advanced Vector Extensions (Intel® AVX)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3068960"/>
            <a:ext cx="8547350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95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576" y="548680"/>
            <a:ext cx="7920880" cy="1080451"/>
          </a:xfrm>
        </p:spPr>
        <p:txBody>
          <a:bodyPr>
            <a:normAutofit/>
          </a:bodyPr>
          <a:lstStyle/>
          <a:p>
            <a:r>
              <a:rPr lang="en-US" altLang="zh-CN" dirty="0"/>
              <a:t>Golden Age for Programmer </a:t>
            </a:r>
            <a:endParaRPr lang="en-US" altLang="zh-CN" sz="2700" b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Performance of CPU increased 50% per year from 1986 to 2002</a:t>
            </a:r>
          </a:p>
          <a:p>
            <a:r>
              <a:rPr lang="en-US" altLang="zh-CN" dirty="0"/>
              <a:t>Clock rate of CPU: historical milestones</a:t>
            </a:r>
          </a:p>
          <a:p>
            <a:pPr lvl="1"/>
            <a:r>
              <a:rPr lang="en-US" altLang="zh-CN" dirty="0"/>
              <a:t>IBM PC, 1981, 4.77 MHz</a:t>
            </a:r>
          </a:p>
          <a:p>
            <a:pPr lvl="1"/>
            <a:r>
              <a:rPr lang="en-US" altLang="zh-CN" dirty="0"/>
              <a:t>Intel 30386, 1985, 16 MHz</a:t>
            </a:r>
          </a:p>
          <a:p>
            <a:pPr lvl="1"/>
            <a:r>
              <a:rPr lang="en-US" altLang="zh-CN" dirty="0"/>
              <a:t>Intel 80486, 1989, 25 MHz</a:t>
            </a:r>
          </a:p>
          <a:p>
            <a:pPr lvl="1"/>
            <a:r>
              <a:rPr lang="en-US" altLang="zh-CN" dirty="0"/>
              <a:t>Intel Pentium, 1995, 100 MHz</a:t>
            </a:r>
          </a:p>
          <a:p>
            <a:pPr lvl="1"/>
            <a:r>
              <a:rPr lang="en-US" altLang="zh-CN" dirty="0"/>
              <a:t>Intel Pentium 4, 2002, 3 GHz</a:t>
            </a:r>
          </a:p>
          <a:p>
            <a:pPr lvl="1"/>
            <a:r>
              <a:rPr lang="en-US" altLang="zh-CN" dirty="0"/>
              <a:t>AMD FX 4170, 2011, 4.3 GHz</a:t>
            </a:r>
          </a:p>
          <a:p>
            <a:r>
              <a:rPr lang="en-US" altLang="zh-CN" dirty="0"/>
              <a:t>Simply wait for next generation of CPU to obtain increased performance</a:t>
            </a:r>
          </a:p>
        </p:txBody>
      </p:sp>
    </p:spTree>
    <p:extLst>
      <p:ext uri="{BB962C8B-B14F-4D97-AF65-F5344CB8AC3E}">
        <p14:creationId xmlns:p14="http://schemas.microsoft.com/office/powerpoint/2010/main" val="24379161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424936" cy="1080451"/>
          </a:xfrm>
        </p:spPr>
        <p:txBody>
          <a:bodyPr>
            <a:normAutofit/>
          </a:bodyPr>
          <a:lstStyle/>
          <a:p>
            <a:r>
              <a:rPr lang="en-US" altLang="zh-CN" dirty="0"/>
              <a:t>Parallel Computing on CPU </a:t>
            </a:r>
            <a:r>
              <a:rPr lang="en-US" altLang="zh-CN" sz="2400" b="0" dirty="0"/>
              <a:t>2/2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844824"/>
            <a:ext cx="8280920" cy="4752528"/>
          </a:xfrm>
        </p:spPr>
        <p:txBody>
          <a:bodyPr>
            <a:normAutofit/>
          </a:bodyPr>
          <a:lstStyle/>
          <a:p>
            <a:r>
              <a:rPr lang="en-US" altLang="zh-CN" dirty="0"/>
              <a:t>On programming language level</a:t>
            </a:r>
          </a:p>
          <a:p>
            <a:pPr lvl="1"/>
            <a:r>
              <a:rPr lang="en-US" altLang="zh-CN" dirty="0"/>
              <a:t>Native threading methods of OS are directly available for programmers (e.g. Windows* threads) </a:t>
            </a:r>
          </a:p>
          <a:p>
            <a:pPr lvl="2"/>
            <a:r>
              <a:rPr lang="en-US" altLang="zh-CN" dirty="0"/>
              <a:t>Offer low level interface for full control but without benefits of high level programming abstractions</a:t>
            </a:r>
          </a:p>
          <a:p>
            <a:pPr lvl="2"/>
            <a:r>
              <a:rPr lang="en-US" dirty="0"/>
              <a:t>Avoiding direct use of threading models has been a strong trend</a:t>
            </a:r>
            <a:endParaRPr lang="en-US" altLang="zh-CN" dirty="0"/>
          </a:p>
          <a:p>
            <a:pPr lvl="1"/>
            <a:r>
              <a:rPr lang="en-US" altLang="zh-CN" dirty="0"/>
              <a:t>None of the most popular programming languages were designed for parallel programming</a:t>
            </a:r>
          </a:p>
          <a:p>
            <a:pPr lvl="1"/>
            <a:r>
              <a:rPr lang="en-US" altLang="zh-CN" dirty="0"/>
              <a:t>Extensions for pre-existing languages (C, C++, Fortran)</a:t>
            </a:r>
          </a:p>
          <a:p>
            <a:pPr lvl="2"/>
            <a:r>
              <a:rPr lang="en-US" altLang="zh-CN" dirty="0"/>
              <a:t>OpenMP</a:t>
            </a:r>
          </a:p>
          <a:p>
            <a:pPr lvl="2"/>
            <a:r>
              <a:rPr lang="en-US" altLang="zh-CN" dirty="0"/>
              <a:t>Intel Threading Building Blocks</a:t>
            </a:r>
          </a:p>
          <a:p>
            <a:pPr lvl="2"/>
            <a:r>
              <a:rPr lang="en-US" altLang="zh-CN" dirty="0"/>
              <a:t>MPI</a:t>
            </a:r>
          </a:p>
        </p:txBody>
      </p:sp>
    </p:spTree>
    <p:extLst>
      <p:ext uri="{BB962C8B-B14F-4D97-AF65-F5344CB8AC3E}">
        <p14:creationId xmlns:p14="http://schemas.microsoft.com/office/powerpoint/2010/main" val="5296773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424936" cy="1080451"/>
          </a:xfrm>
        </p:spPr>
        <p:txBody>
          <a:bodyPr>
            <a:normAutofit/>
          </a:bodyPr>
          <a:lstStyle/>
          <a:p>
            <a:r>
              <a:rPr lang="en-US" altLang="zh-CN" dirty="0"/>
              <a:t>What is OpenMP?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High-level API for multi-threaded shared memory programs</a:t>
            </a:r>
          </a:p>
          <a:p>
            <a:r>
              <a:rPr lang="en-US" altLang="zh-CN" dirty="0"/>
              <a:t>Three primary API components</a:t>
            </a:r>
          </a:p>
          <a:p>
            <a:pPr lvl="1"/>
            <a:r>
              <a:rPr lang="en-US" altLang="zh-CN" dirty="0"/>
              <a:t>Compiler Directives</a:t>
            </a:r>
          </a:p>
          <a:p>
            <a:pPr lvl="1"/>
            <a:r>
              <a:rPr lang="en-US" altLang="zh-CN" dirty="0"/>
              <a:t>Runtime Library Routines</a:t>
            </a:r>
          </a:p>
          <a:p>
            <a:pPr lvl="1"/>
            <a:r>
              <a:rPr lang="en-US" altLang="zh-CN" dirty="0"/>
              <a:t>Environment Variables</a:t>
            </a:r>
          </a:p>
        </p:txBody>
      </p:sp>
    </p:spTree>
    <p:extLst>
      <p:ext uri="{BB962C8B-B14F-4D97-AF65-F5344CB8AC3E}">
        <p14:creationId xmlns:p14="http://schemas.microsoft.com/office/powerpoint/2010/main" val="12568990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424936" cy="1080451"/>
          </a:xfrm>
        </p:spPr>
        <p:txBody>
          <a:bodyPr>
            <a:normAutofit/>
          </a:bodyPr>
          <a:lstStyle/>
          <a:p>
            <a:r>
              <a:rPr lang="en-US" altLang="zh-CN" dirty="0"/>
              <a:t>OpenMP Programming Model </a:t>
            </a:r>
            <a:r>
              <a:rPr lang="en-US" altLang="zh-CN" sz="2700" b="0" dirty="0"/>
              <a:t>1/2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844824"/>
            <a:ext cx="8359956" cy="4752528"/>
          </a:xfrm>
        </p:spPr>
        <p:txBody>
          <a:bodyPr>
            <a:normAutofit/>
          </a:bodyPr>
          <a:lstStyle/>
          <a:p>
            <a:r>
              <a:rPr lang="en-US" altLang="zh-CN" dirty="0"/>
              <a:t>Fork-Join model </a:t>
            </a:r>
          </a:p>
          <a:p>
            <a:pPr lvl="1"/>
            <a:r>
              <a:rPr lang="en-US" altLang="zh-CN" dirty="0"/>
              <a:t>Begin as a single process executing sequentially until first parallel region construct is encountered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FORK</a:t>
            </a:r>
            <a:r>
              <a:rPr lang="en-US" altLang="zh-CN" dirty="0"/>
              <a:t>: master thread creates multiple team threads automatically</a:t>
            </a:r>
          </a:p>
          <a:p>
            <a:pPr lvl="2"/>
            <a:r>
              <a:rPr lang="en-US" altLang="zh-CN" dirty="0"/>
              <a:t>Statements enclosed by the parallel region construct are executed in parallel among various team threads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JOIN</a:t>
            </a:r>
            <a:r>
              <a:rPr lang="en-US" altLang="zh-CN" dirty="0"/>
              <a:t>: When team threads complete, they synchronize and terminate, leaving only the master thread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584" y="4679537"/>
            <a:ext cx="7783892" cy="2133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94201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424936" cy="1080451"/>
          </a:xfrm>
        </p:spPr>
        <p:txBody>
          <a:bodyPr>
            <a:normAutofit/>
          </a:bodyPr>
          <a:lstStyle/>
          <a:p>
            <a:r>
              <a:rPr lang="en-US" altLang="zh-CN" dirty="0"/>
              <a:t>OpenMP Programming Model </a:t>
            </a:r>
            <a:r>
              <a:rPr lang="en-US" altLang="zh-CN" sz="2700" b="0" dirty="0"/>
              <a:t>2/2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844824"/>
            <a:ext cx="8359956" cy="4752528"/>
          </a:xfrm>
        </p:spPr>
        <p:txBody>
          <a:bodyPr>
            <a:normAutofit/>
          </a:bodyPr>
          <a:lstStyle/>
          <a:p>
            <a:r>
              <a:rPr lang="en-US" altLang="zh-CN" dirty="0"/>
              <a:t>Compiler directive based</a:t>
            </a:r>
          </a:p>
          <a:p>
            <a:pPr lvl="1"/>
            <a:r>
              <a:rPr lang="en-US" altLang="zh-CN" dirty="0"/>
              <a:t>Most OpenMP parallelism is specified through compiler directives</a:t>
            </a:r>
          </a:p>
          <a:p>
            <a:r>
              <a:rPr lang="en-US" altLang="zh-CN" dirty="0"/>
              <a:t>Nested parallelism</a:t>
            </a:r>
          </a:p>
          <a:p>
            <a:r>
              <a:rPr lang="en-US" altLang="zh-CN" dirty="0"/>
              <a:t>Dynamic threads</a:t>
            </a:r>
          </a:p>
          <a:p>
            <a:pPr lvl="1"/>
            <a:r>
              <a:rPr lang="en-US" altLang="zh-CN" dirty="0"/>
              <a:t>Ability to dynamically alter number of threads executing parallel regions</a:t>
            </a:r>
          </a:p>
          <a:p>
            <a:r>
              <a:rPr lang="en-US" altLang="zh-CN" dirty="0"/>
              <a:t>I/O</a:t>
            </a:r>
          </a:p>
          <a:p>
            <a:pPr lvl="1"/>
            <a:r>
              <a:rPr lang="en-US" altLang="zh-CN" dirty="0"/>
              <a:t>Specifies nothing about parallel I/O</a:t>
            </a:r>
          </a:p>
          <a:p>
            <a:pPr lvl="1"/>
            <a:r>
              <a:rPr lang="en-US" altLang="zh-CN" dirty="0"/>
              <a:t>Up to programmer to ensure correctness of I/O operations within context of multi-threaded program</a:t>
            </a:r>
          </a:p>
        </p:txBody>
      </p:sp>
    </p:spTree>
    <p:extLst>
      <p:ext uri="{BB962C8B-B14F-4D97-AF65-F5344CB8AC3E}">
        <p14:creationId xmlns:p14="http://schemas.microsoft.com/office/powerpoint/2010/main" val="21196537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424936" cy="1080451"/>
          </a:xfrm>
        </p:spPr>
        <p:txBody>
          <a:bodyPr>
            <a:normAutofit/>
          </a:bodyPr>
          <a:lstStyle/>
          <a:p>
            <a:r>
              <a:rPr lang="en-US" altLang="zh-CN" dirty="0"/>
              <a:t>Configure OpenMP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844824"/>
            <a:ext cx="8359956" cy="4752528"/>
          </a:xfrm>
        </p:spPr>
        <p:txBody>
          <a:bodyPr>
            <a:normAutofit/>
          </a:bodyPr>
          <a:lstStyle/>
          <a:p>
            <a:r>
              <a:rPr lang="en-US" altLang="zh-CN" dirty="0"/>
              <a:t>Supported by Microsoft Visual Studio</a:t>
            </a:r>
          </a:p>
          <a:p>
            <a:pPr lvl="1"/>
            <a:r>
              <a:rPr lang="en-US" altLang="zh-CN" dirty="0"/>
              <a:t>#include &lt;</a:t>
            </a:r>
            <a:r>
              <a:rPr lang="en-US" altLang="zh-CN" dirty="0" err="1"/>
              <a:t>omp.h</a:t>
            </a:r>
            <a:r>
              <a:rPr lang="en-US" altLang="zh-CN" dirty="0"/>
              <a:t>&gt;</a:t>
            </a:r>
          </a:p>
          <a:p>
            <a:pPr lvl="1"/>
            <a:r>
              <a:rPr lang="en-US" altLang="zh-CN" dirty="0"/>
              <a:t>Configure compile options</a:t>
            </a:r>
          </a:p>
          <a:p>
            <a:endParaRPr lang="en-US" altLang="zh-C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55776" y="3126070"/>
            <a:ext cx="4643470" cy="3655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589932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424936" cy="1080451"/>
          </a:xfrm>
        </p:spPr>
        <p:txBody>
          <a:bodyPr>
            <a:normAutofit/>
          </a:bodyPr>
          <a:lstStyle/>
          <a:p>
            <a:r>
              <a:rPr lang="en-US" altLang="zh-CN" dirty="0"/>
              <a:t>First Example </a:t>
            </a:r>
            <a:r>
              <a:rPr lang="en-US" altLang="zh-CN" sz="2400" b="0" dirty="0"/>
              <a:t>1/2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844824"/>
            <a:ext cx="8359956" cy="475252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>
                <a:latin typeface="Iskoola Pota" pitchFamily="34" charset="0"/>
                <a:ea typeface="华文细黑" pitchFamily="2" charset="-122"/>
                <a:cs typeface="Iskoola Pota" pitchFamily="34" charset="0"/>
              </a:rPr>
              <a:t>Serial program</a:t>
            </a:r>
          </a:p>
          <a:p>
            <a:pPr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>
              <a:defRPr/>
            </a:pPr>
            <a:r>
              <a:rPr lang="en-US" altLang="zh-CN" dirty="0">
                <a:latin typeface="Iskoola Pota" pitchFamily="34" charset="0"/>
                <a:ea typeface="华文细黑" pitchFamily="2" charset="-122"/>
                <a:cs typeface="Iskoola Pota" pitchFamily="34" charset="0"/>
              </a:rPr>
              <a:t>OpenMP program</a:t>
            </a:r>
          </a:p>
          <a:p>
            <a:endParaRPr lang="en-US" altLang="zh-CN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63688" y="2276872"/>
            <a:ext cx="4857784" cy="1507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49273" y="4365104"/>
            <a:ext cx="4643470" cy="1879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553565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424936" cy="1080451"/>
          </a:xfrm>
        </p:spPr>
        <p:txBody>
          <a:bodyPr>
            <a:normAutofit/>
          </a:bodyPr>
          <a:lstStyle/>
          <a:p>
            <a:r>
              <a:rPr lang="en-US" altLang="zh-CN" dirty="0"/>
              <a:t>First Example </a:t>
            </a:r>
            <a:r>
              <a:rPr lang="en-US" altLang="zh-CN" sz="2400" b="0" dirty="0"/>
              <a:t>2/2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844824"/>
            <a:ext cx="8359956" cy="475252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>
                <a:latin typeface="Iskoola Pota" pitchFamily="34" charset="0"/>
                <a:ea typeface="华文细黑" pitchFamily="2" charset="-122"/>
                <a:cs typeface="Iskoola Pota" pitchFamily="34" charset="0"/>
              </a:rPr>
              <a:t>Key line</a:t>
            </a:r>
          </a:p>
          <a:p>
            <a:pPr lvl="1">
              <a:defRPr/>
            </a:pPr>
            <a:r>
              <a:rPr lang="en-US" altLang="zh-CN" dirty="0">
                <a:latin typeface="Iskoola Pota" pitchFamily="34" charset="0"/>
                <a:ea typeface="华文细黑" pitchFamily="2" charset="-122"/>
                <a:cs typeface="Iskoola Pota" pitchFamily="34" charset="0"/>
              </a:rPr>
              <a:t>OpenMP automatically handles threads creation and deletion</a:t>
            </a:r>
          </a:p>
          <a:p>
            <a:pPr lvl="1">
              <a:defRPr/>
            </a:pPr>
            <a:r>
              <a:rPr lang="en-US" altLang="zh-CN" dirty="0">
                <a:latin typeface="Iskoola Pota" pitchFamily="34" charset="0"/>
                <a:ea typeface="华文细黑" pitchFamily="2" charset="-122"/>
                <a:cs typeface="Iskoola Pota" pitchFamily="34" charset="0"/>
              </a:rPr>
              <a:t>OpenMP automatically conducts data decomposition</a:t>
            </a:r>
          </a:p>
          <a:p>
            <a:pPr>
              <a:defRPr/>
            </a:pPr>
            <a:r>
              <a:rPr lang="en-US" altLang="zh-CN" dirty="0">
                <a:latin typeface="Iskoola Pota" pitchFamily="34" charset="0"/>
                <a:ea typeface="华文细黑" pitchFamily="2" charset="-122"/>
                <a:cs typeface="Iskoola Pota" pitchFamily="34" charset="0"/>
              </a:rPr>
              <a:t>Example:</a:t>
            </a:r>
          </a:p>
          <a:p>
            <a:pPr lvl="1">
              <a:defRPr/>
            </a:pPr>
            <a:r>
              <a:rPr lang="en-US" altLang="zh-CN" dirty="0">
                <a:latin typeface="Iskoola Pota" pitchFamily="34" charset="0"/>
                <a:ea typeface="华文细黑" pitchFamily="2" charset="-122"/>
                <a:cs typeface="Iskoola Pota" pitchFamily="34" charset="0"/>
              </a:rPr>
              <a:t>Suppose that OpenMP starts 4 threads to execute </a:t>
            </a:r>
            <a:r>
              <a:rPr lang="en-US" altLang="zh-CN" dirty="0">
                <a:solidFill>
                  <a:srgbClr val="00B0F0"/>
                </a:solidFill>
                <a:latin typeface="Times New Roman" panose="02020603050405020304" pitchFamily="18" charset="0"/>
                <a:ea typeface="华文细黑" pitchFamily="2" charset="-122"/>
                <a:cs typeface="Times New Roman" panose="02020603050405020304" pitchFamily="18" charset="0"/>
              </a:rPr>
              <a:t>FOR</a:t>
            </a:r>
            <a:r>
              <a:rPr lang="en-US" altLang="zh-CN" dirty="0">
                <a:latin typeface="Iskoola Pota" pitchFamily="34" charset="0"/>
                <a:ea typeface="华文细黑" pitchFamily="2" charset="-122"/>
                <a:cs typeface="Iskoola Pota" pitchFamily="34" charset="0"/>
              </a:rPr>
              <a:t> loop</a:t>
            </a:r>
          </a:p>
          <a:p>
            <a:pPr lvl="1">
              <a:defRPr/>
            </a:pPr>
            <a:r>
              <a:rPr lang="en-US" altLang="zh-CN" dirty="0">
                <a:latin typeface="Iskoola Pota" pitchFamily="34" charset="0"/>
                <a:ea typeface="华文细黑" pitchFamily="2" charset="-122"/>
                <a:cs typeface="Iskoola Pota" pitchFamily="34" charset="0"/>
              </a:rPr>
              <a:t>OpenMP </a:t>
            </a:r>
            <a:r>
              <a:rPr lang="en-US" altLang="zh-CN">
                <a:latin typeface="Iskoola Pota" pitchFamily="34" charset="0"/>
                <a:ea typeface="华文细黑" pitchFamily="2" charset="-122"/>
                <a:cs typeface="Iskoola Pota" pitchFamily="34" charset="0"/>
              </a:rPr>
              <a:t>automatically divides </a:t>
            </a:r>
            <a:r>
              <a:rPr lang="en-US" altLang="zh-CN" dirty="0">
                <a:latin typeface="Iskoola Pota" pitchFamily="34" charset="0"/>
                <a:ea typeface="华文细黑" pitchFamily="2" charset="-122"/>
                <a:cs typeface="Iskoola Pota" pitchFamily="34" charset="0"/>
              </a:rPr>
              <a:t>data to four parts [1, n/4], [n/4, n/2], [n/2, 3n/4], [3n/4, n], </a:t>
            </a:r>
            <a:r>
              <a:rPr lang="en-US" altLang="zh-CN">
                <a:latin typeface="Iskoola Pota" pitchFamily="34" charset="0"/>
                <a:ea typeface="华文细黑" pitchFamily="2" charset="-122"/>
                <a:cs typeface="Iskoola Pota" pitchFamily="34" charset="0"/>
              </a:rPr>
              <a:t>which are </a:t>
            </a:r>
            <a:r>
              <a:rPr lang="en-US" altLang="zh-CN" dirty="0">
                <a:latin typeface="Iskoola Pota" pitchFamily="34" charset="0"/>
                <a:ea typeface="华文细黑" pitchFamily="2" charset="-122"/>
                <a:cs typeface="Iskoola Pota" pitchFamily="34" charset="0"/>
              </a:rPr>
              <a:t>handled by 4 threads respectively</a:t>
            </a:r>
          </a:p>
          <a:p>
            <a:pPr lvl="1"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35696" y="1916832"/>
            <a:ext cx="3585580" cy="338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253" y="4717853"/>
            <a:ext cx="4643470" cy="1879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511302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548680"/>
            <a:ext cx="8568952" cy="1080451"/>
          </a:xfrm>
        </p:spPr>
        <p:txBody>
          <a:bodyPr>
            <a:normAutofit/>
          </a:bodyPr>
          <a:lstStyle/>
          <a:p>
            <a:r>
              <a:rPr lang="en-US" altLang="zh-CN" dirty="0"/>
              <a:t>Dijkstra Shortest Path Algorithm</a:t>
            </a:r>
            <a:endParaRPr lang="en-US" altLang="zh-CN" sz="24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844824"/>
                <a:ext cx="8359956" cy="4752528"/>
              </a:xfrm>
            </p:spPr>
            <p:txBody>
              <a:bodyPr>
                <a:normAutofit/>
              </a:bodyPr>
              <a:lstStyle/>
              <a:p>
                <a:pPr>
                  <a:defRPr/>
                </a:pPr>
                <a:r>
                  <a:rPr lang="en-US" altLang="zh-CN" u="sng" dirty="0">
                    <a:latin typeface="Iskoola Pota" pitchFamily="34" charset="0"/>
                    <a:ea typeface="华文细黑" pitchFamily="2" charset="-122"/>
                    <a:cs typeface="Iskoola Pota" pitchFamily="34" charset="0"/>
                  </a:rPr>
                  <a:t>The Problem</a:t>
                </a:r>
                <a:r>
                  <a:rPr lang="en-US" altLang="zh-CN" dirty="0">
                    <a:latin typeface="Iskoola Pota" pitchFamily="34" charset="0"/>
                    <a:ea typeface="华文细黑" pitchFamily="2" charset="-122"/>
                    <a:cs typeface="Iskoola Pota" pitchFamily="34" charset="0"/>
                  </a:rPr>
                  <a:t>: Given a graph with non-negative edge weights </a:t>
                </a:r>
                <a:r>
                  <a:rPr lang="en-US" altLang="zh-CN" i="1" dirty="0">
                    <a:latin typeface="Times New Roman" panose="02020603050405020304" pitchFamily="18" charset="0"/>
                    <a:ea typeface="华文细黑" pitchFamily="2" charset="-122"/>
                    <a:cs typeface="Times New Roman" panose="02020603050405020304" pitchFamily="18" charset="0"/>
                  </a:rPr>
                  <a:t>G=(V, E) </a:t>
                </a:r>
                <a:r>
                  <a:rPr lang="en-US" altLang="zh-CN" dirty="0">
                    <a:latin typeface="Iskoola Pota" pitchFamily="34" charset="0"/>
                    <a:ea typeface="华文细黑" pitchFamily="2" charset="-122"/>
                    <a:cs typeface="Iskoola Pota" pitchFamily="34" charset="0"/>
                  </a:rPr>
                  <a:t>and a distinguished source vertex,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华文细黑" pitchFamily="2" charset="-122"/>
                        <a:cs typeface="Iskoola Pota" pitchFamily="34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Iskoola Pota" pitchFamily="34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Iskoola Pota" pitchFamily="34" charset="0"/>
                      </a:rPr>
                      <m:t>𝑉</m:t>
                    </m:r>
                  </m:oMath>
                </a14:m>
                <a:r>
                  <a:rPr lang="en-US" altLang="zh-CN" dirty="0">
                    <a:latin typeface="Iskoola Pota" pitchFamily="34" charset="0"/>
                    <a:ea typeface="华文细黑" pitchFamily="2" charset="-122"/>
                    <a:cs typeface="Iskoola Pota" pitchFamily="34" charset="0"/>
                  </a:rPr>
                  <a:t>, determine distance and shortest path from </a:t>
                </a:r>
                <a:r>
                  <a:rPr lang="en-US" altLang="zh-CN" i="1" dirty="0">
                    <a:latin typeface="Times New Roman" panose="02020603050405020304" pitchFamily="18" charset="0"/>
                    <a:ea typeface="华文细黑" pitchFamily="2" charset="-122"/>
                    <a:cs typeface="Times New Roman" panose="02020603050405020304" pitchFamily="18" charset="0"/>
                  </a:rPr>
                  <a:t>s</a:t>
                </a:r>
                <a:r>
                  <a:rPr lang="en-US" altLang="zh-CN" dirty="0">
                    <a:latin typeface="Iskoola Pota" pitchFamily="34" charset="0"/>
                    <a:ea typeface="华文细黑" pitchFamily="2" charset="-122"/>
                    <a:cs typeface="Iskoola Pota" pitchFamily="34" charset="0"/>
                  </a:rPr>
                  <a:t> to every vertex in graph</a:t>
                </a:r>
              </a:p>
              <a:p>
                <a:pPr marL="457200" lvl="1" indent="0">
                  <a:buNone/>
                  <a:defRPr/>
                </a:pPr>
                <a:endParaRPr lang="en-US" altLang="zh-CN" dirty="0">
                  <a:latin typeface="Iskoola Pota" pitchFamily="34" charset="0"/>
                  <a:ea typeface="华文细黑" pitchFamily="2" charset="-122"/>
                  <a:cs typeface="Iskoola Pota" pitchFamily="34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844824"/>
                <a:ext cx="8359956" cy="4752528"/>
              </a:xfrm>
              <a:blipFill rotWithShape="0">
                <a:blip r:embed="rId2"/>
                <a:stretch>
                  <a:fillRect l="-1021" t="-899" r="-1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56573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548680"/>
            <a:ext cx="8568952" cy="1080451"/>
          </a:xfrm>
        </p:spPr>
        <p:txBody>
          <a:bodyPr>
            <a:normAutofit/>
          </a:bodyPr>
          <a:lstStyle/>
          <a:p>
            <a:r>
              <a:rPr lang="en-US" altLang="zh-CN" dirty="0"/>
              <a:t>Important Observation</a:t>
            </a:r>
            <a:endParaRPr lang="en-US" altLang="zh-CN" sz="2400" b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844824"/>
            <a:ext cx="8359956" cy="475252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>
                <a:latin typeface="Iskoola Pota" pitchFamily="34" charset="0"/>
                <a:ea typeface="华文细黑" pitchFamily="2" charset="-122"/>
                <a:cs typeface="Iskoola Pota" pitchFamily="34" charset="0"/>
              </a:rPr>
              <a:t>Any subpath of a shortest path mush also be a shortest path</a:t>
            </a:r>
          </a:p>
          <a:p>
            <a:pPr>
              <a:defRPr/>
            </a:pPr>
            <a:r>
              <a:rPr lang="en-US" altLang="zh-CN" dirty="0">
                <a:latin typeface="Iskoola Pota" pitchFamily="34" charset="0"/>
                <a:ea typeface="华文细黑" pitchFamily="2" charset="-122"/>
                <a:cs typeface="Iskoola Pota" pitchFamily="34" charset="0"/>
              </a:rPr>
              <a:t>Example: &lt;</a:t>
            </a:r>
            <a:r>
              <a:rPr lang="en-US" altLang="zh-CN" i="1" dirty="0" err="1">
                <a:latin typeface="Times New Roman" panose="02020603050405020304" pitchFamily="18" charset="0"/>
                <a:ea typeface="华文细黑" pitchFamily="2" charset="-122"/>
                <a:cs typeface="Times New Roman" panose="02020603050405020304" pitchFamily="18" charset="0"/>
              </a:rPr>
              <a:t>a,b,c,e</a:t>
            </a:r>
            <a:r>
              <a:rPr lang="en-US" altLang="zh-CN" dirty="0">
                <a:latin typeface="Iskoola Pota" pitchFamily="34" charset="0"/>
                <a:ea typeface="华文细黑" pitchFamily="2" charset="-122"/>
                <a:cs typeface="Iskoola Pota" pitchFamily="34" charset="0"/>
              </a:rPr>
              <a:t>&gt; is a shortest path. The subpath &lt;</a:t>
            </a:r>
            <a:r>
              <a:rPr lang="en-US" altLang="zh-CN" i="1" dirty="0" err="1">
                <a:latin typeface="Times New Roman" panose="02020603050405020304" pitchFamily="18" charset="0"/>
                <a:ea typeface="华文细黑" pitchFamily="2" charset="-122"/>
                <a:cs typeface="Times New Roman" panose="02020603050405020304" pitchFamily="18" charset="0"/>
              </a:rPr>
              <a:t>a,b,c</a:t>
            </a:r>
            <a:r>
              <a:rPr lang="en-US" altLang="zh-CN" dirty="0">
                <a:latin typeface="Iskoola Pota" pitchFamily="34" charset="0"/>
                <a:ea typeface="华文细黑" pitchFamily="2" charset="-122"/>
                <a:cs typeface="Iskoola Pota" pitchFamily="34" charset="0"/>
              </a:rPr>
              <a:t>&gt; is a also a shortest path</a:t>
            </a:r>
          </a:p>
          <a:p>
            <a:pPr marL="457200" lvl="1" indent="0">
              <a:buNone/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91" y="3789040"/>
            <a:ext cx="790575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474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548680"/>
            <a:ext cx="8568952" cy="1080451"/>
          </a:xfrm>
        </p:spPr>
        <p:txBody>
          <a:bodyPr>
            <a:normAutofit/>
          </a:bodyPr>
          <a:lstStyle/>
          <a:p>
            <a:r>
              <a:rPr lang="en-US" altLang="zh-CN" dirty="0"/>
              <a:t>Pseudo Code</a:t>
            </a:r>
            <a:endParaRPr lang="en-US" altLang="zh-CN" sz="2400" b="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484785"/>
            <a:ext cx="6624736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063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576" y="548680"/>
            <a:ext cx="7920880" cy="1080451"/>
          </a:xfrm>
        </p:spPr>
        <p:txBody>
          <a:bodyPr>
            <a:normAutofit/>
          </a:bodyPr>
          <a:lstStyle/>
          <a:p>
            <a:r>
              <a:rPr lang="en-US" altLang="zh-CN" dirty="0"/>
              <a:t>Why CPU Frequency Stalled?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Single-processor performance improvement slowed down to 20% since 2002</a:t>
            </a:r>
          </a:p>
          <a:p>
            <a:r>
              <a:rPr lang="en-US" altLang="zh-CN" dirty="0"/>
              <a:t>CPU frequency stalled because</a:t>
            </a:r>
          </a:p>
          <a:p>
            <a:pPr lvl="1"/>
            <a:r>
              <a:rPr lang="en-US" altLang="zh-CN" dirty="0"/>
              <a:t>No longer worth the cost in terms of power consumed and heat dissipated</a:t>
            </a:r>
          </a:p>
          <a:p>
            <a:pPr lvl="1"/>
            <a:r>
              <a:rPr lang="en-US" altLang="zh-CN" dirty="0"/>
              <a:t>Almost reach physical limit</a:t>
            </a:r>
          </a:p>
          <a:p>
            <a:pPr lvl="2"/>
            <a:r>
              <a:rPr lang="en-US" altLang="zh-CN" dirty="0"/>
              <a:t>An electric signal needs 1 nanosecond to travel a distance of about 30 cm, close to the distances a signal travels in computer</a:t>
            </a:r>
          </a:p>
          <a:p>
            <a:pPr lvl="2"/>
            <a:r>
              <a:rPr lang="en-US" altLang="zh-CN" dirty="0"/>
              <a:t>For CPU running at 4 GHz, one clock cycle is about 23 nanosecond</a:t>
            </a:r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868315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548680"/>
            <a:ext cx="8568952" cy="1080451"/>
          </a:xfrm>
        </p:spPr>
        <p:txBody>
          <a:bodyPr>
            <a:normAutofit/>
          </a:bodyPr>
          <a:lstStyle/>
          <a:p>
            <a:r>
              <a:rPr lang="en-US" altLang="zh-CN" dirty="0"/>
              <a:t>Example </a:t>
            </a:r>
            <a:r>
              <a:rPr lang="en-US" altLang="zh-CN" sz="2400" b="0" dirty="0"/>
              <a:t>1/3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0" y="1772816"/>
            <a:ext cx="4275642" cy="46730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980" y="1772816"/>
            <a:ext cx="4742967" cy="467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3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548680"/>
            <a:ext cx="8568952" cy="1080451"/>
          </a:xfrm>
        </p:spPr>
        <p:txBody>
          <a:bodyPr>
            <a:normAutofit/>
          </a:bodyPr>
          <a:lstStyle/>
          <a:p>
            <a:r>
              <a:rPr lang="en-US" altLang="zh-CN" dirty="0"/>
              <a:t>Example </a:t>
            </a:r>
            <a:r>
              <a:rPr lang="en-US" altLang="zh-CN" sz="2400" b="0" dirty="0"/>
              <a:t>2/3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772816"/>
            <a:ext cx="4487767" cy="44644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598" y="1782420"/>
            <a:ext cx="4366025" cy="445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26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548680"/>
            <a:ext cx="8568952" cy="1080451"/>
          </a:xfrm>
        </p:spPr>
        <p:txBody>
          <a:bodyPr>
            <a:normAutofit/>
          </a:bodyPr>
          <a:lstStyle/>
          <a:p>
            <a:r>
              <a:rPr lang="en-US" altLang="zh-CN" dirty="0"/>
              <a:t>Example </a:t>
            </a:r>
            <a:r>
              <a:rPr lang="en-US" altLang="zh-CN" sz="2400" b="0" dirty="0"/>
              <a:t>3/3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85" y="1680538"/>
            <a:ext cx="4376050" cy="455674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311" y="1680537"/>
            <a:ext cx="4450869" cy="455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18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548680"/>
            <a:ext cx="8568952" cy="1080451"/>
          </a:xfrm>
        </p:spPr>
        <p:txBody>
          <a:bodyPr>
            <a:normAutofit/>
          </a:bodyPr>
          <a:lstStyle/>
          <a:p>
            <a:r>
              <a:rPr lang="en-US" altLang="zh-CN" dirty="0"/>
              <a:t>Serial Version </a:t>
            </a:r>
            <a:r>
              <a:rPr lang="en-US" altLang="zh-CN" sz="2400" b="0" dirty="0"/>
              <a:t>1/4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395536" y="1844824"/>
            <a:ext cx="8359956" cy="475252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>
                <a:latin typeface="Iskoola Pota" pitchFamily="34" charset="0"/>
                <a:ea typeface="华文细黑" pitchFamily="2" charset="-122"/>
                <a:cs typeface="Iskoola Pota" pitchFamily="34" charset="0"/>
              </a:rPr>
              <a:t>Algorithm is executed in a </a:t>
            </a:r>
            <a:r>
              <a:rPr lang="en-US" altLang="zh-CN" dirty="0">
                <a:solidFill>
                  <a:srgbClr val="00B0F0"/>
                </a:solidFill>
                <a:latin typeface="Times New Roman" panose="02020603050405020304" pitchFamily="18" charset="0"/>
                <a:ea typeface="华文细黑" pitchFamily="2" charset="-122"/>
                <a:cs typeface="Times New Roman" panose="02020603050405020304" pitchFamily="18" charset="0"/>
              </a:rPr>
              <a:t>FOR</a:t>
            </a:r>
            <a:r>
              <a:rPr lang="en-US" altLang="zh-CN" dirty="0">
                <a:latin typeface="Iskoola Pota" pitchFamily="34" charset="0"/>
                <a:ea typeface="华文细黑" pitchFamily="2" charset="-122"/>
                <a:cs typeface="Iskoola Pota" pitchFamily="34" charset="0"/>
              </a:rPr>
              <a:t> loop</a:t>
            </a:r>
          </a:p>
          <a:p>
            <a:pPr lvl="1">
              <a:defRPr/>
            </a:pPr>
            <a:r>
              <a:rPr lang="en-US" altLang="zh-CN" dirty="0">
                <a:latin typeface="Iskoola Pota" pitchFamily="34" charset="0"/>
                <a:ea typeface="华文细黑" pitchFamily="2" charset="-122"/>
                <a:cs typeface="Iskoola Pota" pitchFamily="34" charset="0"/>
              </a:rPr>
              <a:t>In each iteration, one shortest path will be found from some vertex to source vertex</a:t>
            </a:r>
          </a:p>
          <a:p>
            <a:pPr lvl="1"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 lvl="1"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 lvl="1"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 lvl="1"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>
              <a:defRPr/>
            </a:pPr>
            <a:r>
              <a:rPr lang="en-US" altLang="zh-CN" dirty="0">
                <a:latin typeface="Iskoola Pota" pitchFamily="34" charset="0"/>
                <a:ea typeface="华文细黑" pitchFamily="2" charset="-122"/>
                <a:cs typeface="Iskoola Pota" pitchFamily="34" charset="0"/>
              </a:rPr>
              <a:t>Each iteration contains two steps</a:t>
            </a:r>
          </a:p>
          <a:p>
            <a:pPr lvl="1">
              <a:defRPr/>
            </a:pPr>
            <a:r>
              <a:rPr lang="en-US" altLang="zh-CN" dirty="0">
                <a:latin typeface="Iskoola Pota" pitchFamily="34" charset="0"/>
                <a:ea typeface="华文细黑" pitchFamily="2" charset="-122"/>
                <a:cs typeface="Iskoola Pota" pitchFamily="34" charset="0"/>
              </a:rPr>
              <a:t>Find shortest path and its corresponding vertex </a:t>
            </a:r>
            <a:r>
              <a:rPr lang="en-US" altLang="zh-CN" i="1" dirty="0">
                <a:latin typeface="Times New Roman" panose="02020603050405020304" pitchFamily="18" charset="0"/>
                <a:ea typeface="华文细黑" pitchFamily="2" charset="-122"/>
                <a:cs typeface="Times New Roman" panose="02020603050405020304" pitchFamily="18" charset="0"/>
              </a:rPr>
              <a:t>v</a:t>
            </a:r>
          </a:p>
          <a:p>
            <a:pPr lvl="1">
              <a:defRPr/>
            </a:pPr>
            <a:r>
              <a:rPr lang="en-US" altLang="zh-CN" dirty="0">
                <a:latin typeface="Iskoola Pota" pitchFamily="34" charset="0"/>
                <a:ea typeface="华文细黑" pitchFamily="2" charset="-122"/>
                <a:cs typeface="Iskoola Pota" pitchFamily="34" charset="0"/>
              </a:rPr>
              <a:t>Update path lengths to source vertex according to </a:t>
            </a:r>
            <a:r>
              <a:rPr lang="en-US" altLang="zh-CN" i="1" dirty="0">
                <a:latin typeface="Times New Roman" panose="02020603050405020304" pitchFamily="18" charset="0"/>
                <a:ea typeface="华文细黑" pitchFamily="2" charset="-122"/>
                <a:cs typeface="Times New Roman" panose="02020603050405020304" pitchFamily="18" charset="0"/>
              </a:rPr>
              <a:t>v</a:t>
            </a:r>
          </a:p>
          <a:p>
            <a:pPr lvl="1"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 marL="457200" lvl="1" indent="0">
              <a:buNone/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 marL="457200" lvl="1" indent="0">
              <a:buNone/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969707"/>
            <a:ext cx="8970578" cy="125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9182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548680"/>
            <a:ext cx="8568952" cy="1080451"/>
          </a:xfrm>
        </p:spPr>
        <p:txBody>
          <a:bodyPr>
            <a:normAutofit/>
          </a:bodyPr>
          <a:lstStyle/>
          <a:p>
            <a:r>
              <a:rPr lang="en-US" altLang="zh-CN" dirty="0"/>
              <a:t>Serial Version </a:t>
            </a:r>
            <a:r>
              <a:rPr lang="en-US" altLang="zh-CN" sz="2400" b="0" dirty="0"/>
              <a:t>2/4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7" y="2996952"/>
            <a:ext cx="8966560" cy="2304256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395536" y="1844824"/>
            <a:ext cx="8359956" cy="475252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>
                <a:latin typeface="Iskoola Pota" pitchFamily="34" charset="0"/>
                <a:ea typeface="华文细黑" pitchFamily="2" charset="-122"/>
                <a:cs typeface="Iskoola Pota" pitchFamily="34" charset="0"/>
              </a:rPr>
              <a:t>Find current shortest path</a:t>
            </a:r>
          </a:p>
          <a:p>
            <a:pPr lvl="1"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 lvl="1"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 lvl="1"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 lvl="1"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 lvl="1"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 marL="457200" lvl="1" indent="0">
              <a:buNone/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 marL="457200" lvl="1" indent="0">
              <a:buNone/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835696" y="2528826"/>
            <a:ext cx="6048672" cy="992716"/>
            <a:chOff x="1735982" y="2690051"/>
            <a:chExt cx="6048672" cy="992716"/>
          </a:xfrm>
        </p:grpSpPr>
        <p:sp>
          <p:nvSpPr>
            <p:cNvPr id="11" name="圆角矩形 10"/>
            <p:cNvSpPr/>
            <p:nvPr/>
          </p:nvSpPr>
          <p:spPr>
            <a:xfrm>
              <a:off x="1735982" y="3374201"/>
              <a:ext cx="4392488" cy="308566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矩形标注 11"/>
            <p:cNvSpPr/>
            <p:nvPr/>
          </p:nvSpPr>
          <p:spPr>
            <a:xfrm>
              <a:off x="5336382" y="2690051"/>
              <a:ext cx="2448272" cy="390843"/>
            </a:xfrm>
            <a:prstGeom prst="wedgeRectCallout">
              <a:avLst>
                <a:gd name="adj1" fmla="val -37271"/>
                <a:gd name="adj2" fmla="val 117203"/>
              </a:avLst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800" dirty="0">
                  <a:latin typeface="Arial Narrow" panose="020B0606020202030204" pitchFamily="34" charset="0"/>
                </a:rPr>
                <a:t>Find current shortest path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851008" y="1900067"/>
            <a:ext cx="5321392" cy="1333230"/>
            <a:chOff x="1735982" y="2349537"/>
            <a:chExt cx="5321392" cy="1333230"/>
          </a:xfrm>
        </p:grpSpPr>
        <p:sp>
          <p:nvSpPr>
            <p:cNvPr id="14" name="圆角矩形 13"/>
            <p:cNvSpPr/>
            <p:nvPr/>
          </p:nvSpPr>
          <p:spPr>
            <a:xfrm>
              <a:off x="1735982" y="3374201"/>
              <a:ext cx="2296713" cy="308566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矩形标注 14"/>
            <p:cNvSpPr/>
            <p:nvPr/>
          </p:nvSpPr>
          <p:spPr>
            <a:xfrm>
              <a:off x="3384966" y="2349537"/>
              <a:ext cx="3672408" cy="540678"/>
            </a:xfrm>
            <a:prstGeom prst="wedgeRectCallout">
              <a:avLst>
                <a:gd name="adj1" fmla="val -38069"/>
                <a:gd name="adj2" fmla="val 137801"/>
              </a:avLst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800" dirty="0">
                  <a:latin typeface="Arial Narrow" panose="020B0606020202030204" pitchFamily="34" charset="0"/>
                </a:rPr>
                <a:t>Path from </a:t>
              </a:r>
              <a:r>
                <a:rPr lang="en-US" sz="18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ShortestLenVertexID</a:t>
              </a:r>
              <a:r>
                <a:rPr lang="en-US" sz="1800" dirty="0">
                  <a:latin typeface="Arial Narrow" panose="020B0606020202030204" pitchFamily="34" charset="0"/>
                </a:rPr>
                <a:t> to source vertex is the current shortest path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371244" y="3944333"/>
            <a:ext cx="7161196" cy="2169587"/>
            <a:chOff x="1735982" y="3374201"/>
            <a:chExt cx="7161196" cy="2169587"/>
          </a:xfrm>
        </p:grpSpPr>
        <p:sp>
          <p:nvSpPr>
            <p:cNvPr id="17" name="圆角矩形 16"/>
            <p:cNvSpPr/>
            <p:nvPr/>
          </p:nvSpPr>
          <p:spPr>
            <a:xfrm>
              <a:off x="1735982" y="3374201"/>
              <a:ext cx="5721036" cy="308566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矩形标注 17"/>
            <p:cNvSpPr/>
            <p:nvPr/>
          </p:nvSpPr>
          <p:spPr>
            <a:xfrm>
              <a:off x="4648706" y="4914332"/>
              <a:ext cx="4248472" cy="629456"/>
            </a:xfrm>
            <a:prstGeom prst="wedgeRectCallout">
              <a:avLst>
                <a:gd name="adj1" fmla="val -14831"/>
                <a:gd name="adj2" fmla="val -246341"/>
              </a:avLst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800" dirty="0">
                  <a:latin typeface="Arial Narrow" panose="020B0606020202030204" pitchFamily="34" charset="0"/>
                </a:rPr>
                <a:t>Mark </a:t>
              </a:r>
              <a:r>
                <a:rPr lang="en-US" sz="18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ShortestLenVertexID</a:t>
              </a:r>
              <a:r>
                <a:rPr lang="en-US" sz="1800" dirty="0">
                  <a:latin typeface="Arial Narrow" panose="020B0606020202030204" pitchFamily="34" charset="0"/>
                </a:rPr>
                <a:t> to indicate that its shortest path to source vertex has been found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882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548680"/>
            <a:ext cx="8568952" cy="1080451"/>
          </a:xfrm>
        </p:spPr>
        <p:txBody>
          <a:bodyPr>
            <a:normAutofit/>
          </a:bodyPr>
          <a:lstStyle/>
          <a:p>
            <a:r>
              <a:rPr lang="en-US" altLang="zh-CN" dirty="0"/>
              <a:t>Serial Version </a:t>
            </a:r>
            <a:r>
              <a:rPr lang="en-US" altLang="zh-CN" sz="2400" b="0" dirty="0"/>
              <a:t>3/4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395536" y="1844824"/>
            <a:ext cx="8359956" cy="475252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>
                <a:latin typeface="Iskoola Pota" pitchFamily="34" charset="0"/>
                <a:ea typeface="华文细黑" pitchFamily="2" charset="-122"/>
                <a:cs typeface="Iskoola Pota" pitchFamily="34" charset="0"/>
              </a:rPr>
              <a:t>Details about finding current shortest path</a:t>
            </a:r>
          </a:p>
          <a:p>
            <a:pPr lvl="1"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 lvl="1"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 lvl="1"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 lvl="1"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 lvl="1"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 marL="457200" lvl="1" indent="0">
              <a:buNone/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 marL="457200" lvl="1" indent="0">
              <a:buNone/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564904"/>
            <a:ext cx="7676880" cy="358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066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548680"/>
            <a:ext cx="8568952" cy="1080451"/>
          </a:xfrm>
        </p:spPr>
        <p:txBody>
          <a:bodyPr>
            <a:normAutofit/>
          </a:bodyPr>
          <a:lstStyle/>
          <a:p>
            <a:r>
              <a:rPr lang="en-US" altLang="zh-CN" dirty="0"/>
              <a:t>Serial Version </a:t>
            </a:r>
            <a:r>
              <a:rPr lang="en-US" altLang="zh-CN" sz="2400" b="0" dirty="0"/>
              <a:t>4/4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395536" y="1844824"/>
            <a:ext cx="8359956" cy="475252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>
                <a:latin typeface="Iskoola Pota" pitchFamily="34" charset="0"/>
                <a:ea typeface="华文细黑" pitchFamily="2" charset="-122"/>
                <a:cs typeface="Iskoola Pota" pitchFamily="34" charset="0"/>
              </a:rPr>
              <a:t>Update path lengths to source vertex </a:t>
            </a:r>
          </a:p>
          <a:p>
            <a:pPr lvl="1"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 lvl="1"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 lvl="1"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 lvl="1"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 marL="457200" lvl="1" indent="0">
              <a:buNone/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 marL="457200" lvl="1" indent="0">
              <a:buNone/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82" y="2492896"/>
            <a:ext cx="8561610" cy="3942592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1691680" y="3789040"/>
            <a:ext cx="5616624" cy="2646448"/>
            <a:chOff x="1696378" y="3357649"/>
            <a:chExt cx="5616624" cy="2646448"/>
          </a:xfrm>
        </p:grpSpPr>
        <p:sp>
          <p:nvSpPr>
            <p:cNvPr id="20" name="圆角矩形 19"/>
            <p:cNvSpPr/>
            <p:nvPr/>
          </p:nvSpPr>
          <p:spPr>
            <a:xfrm>
              <a:off x="1696378" y="3357649"/>
              <a:ext cx="5000956" cy="308566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矩形标注 20"/>
            <p:cNvSpPr/>
            <p:nvPr/>
          </p:nvSpPr>
          <p:spPr>
            <a:xfrm>
              <a:off x="2776498" y="5373873"/>
              <a:ext cx="4536504" cy="630224"/>
            </a:xfrm>
            <a:prstGeom prst="wedgeRectCallout">
              <a:avLst>
                <a:gd name="adj1" fmla="val -36131"/>
                <a:gd name="adj2" fmla="val -325375"/>
              </a:avLst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800" dirty="0">
                  <a:latin typeface="Arial Narrow" panose="020B0606020202030204" pitchFamily="34" charset="0"/>
                </a:rPr>
                <a:t>Compute length of new path from vertex </a:t>
              </a:r>
              <a:r>
                <a:rPr lang="en-US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1800" dirty="0">
                  <a:latin typeface="Arial Narrow" panose="020B0606020202030204" pitchFamily="34" charset="0"/>
                </a:rPr>
                <a:t> to source vertex via vertex </a:t>
              </a:r>
              <a:r>
                <a:rPr lang="en-US" sz="18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ShortestLenVertexID</a:t>
              </a:r>
              <a:endPara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523782" y="4066805"/>
            <a:ext cx="6696744" cy="2740233"/>
            <a:chOff x="-1788586" y="4040032"/>
            <a:chExt cx="6696744" cy="2740233"/>
          </a:xfrm>
        </p:grpSpPr>
        <p:sp>
          <p:nvSpPr>
            <p:cNvPr id="22" name="圆角矩形 21"/>
            <p:cNvSpPr/>
            <p:nvPr/>
          </p:nvSpPr>
          <p:spPr>
            <a:xfrm>
              <a:off x="-1788586" y="4040032"/>
              <a:ext cx="6696744" cy="1954483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矩形标注 22"/>
            <p:cNvSpPr/>
            <p:nvPr/>
          </p:nvSpPr>
          <p:spPr>
            <a:xfrm>
              <a:off x="1764292" y="6150041"/>
              <a:ext cx="2736304" cy="630224"/>
            </a:xfrm>
            <a:prstGeom prst="wedgeRectCallout">
              <a:avLst>
                <a:gd name="adj1" fmla="val -9783"/>
                <a:gd name="adj2" fmla="val -76116"/>
              </a:avLst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800" dirty="0">
                  <a:latin typeface="Arial Narrow" panose="020B0606020202030204" pitchFamily="34" charset="0"/>
                  <a:cs typeface="Times New Roman" panose="02020603050405020304" pitchFamily="18" charset="0"/>
                </a:rPr>
                <a:t>Replace original path with new path if its length is shorter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168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548680"/>
            <a:ext cx="8568952" cy="1080451"/>
          </a:xfrm>
        </p:spPr>
        <p:txBody>
          <a:bodyPr>
            <a:normAutofit/>
          </a:bodyPr>
          <a:lstStyle/>
          <a:p>
            <a:r>
              <a:rPr lang="en-US" altLang="zh-CN" dirty="0"/>
              <a:t>Analysis on Parallelism </a:t>
            </a:r>
            <a:r>
              <a:rPr lang="en-US" altLang="zh-CN" sz="2400" b="0" dirty="0"/>
              <a:t>1/3</a:t>
            </a: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395536" y="1844824"/>
            <a:ext cx="8359956" cy="475252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>
                <a:latin typeface="Iskoola Pota" pitchFamily="34" charset="0"/>
                <a:ea typeface="华文细黑" pitchFamily="2" charset="-122"/>
                <a:cs typeface="Iskoola Pota" pitchFamily="34" charset="0"/>
              </a:rPr>
              <a:t>Check data dependency of all </a:t>
            </a:r>
            <a:r>
              <a:rPr lang="en-US" altLang="zh-CN" dirty="0">
                <a:solidFill>
                  <a:srgbClr val="00B0F0"/>
                </a:solidFill>
                <a:latin typeface="Times New Roman" panose="02020603050405020304" pitchFamily="18" charset="0"/>
                <a:ea typeface="华文细黑" pitchFamily="2" charset="-122"/>
                <a:cs typeface="Times New Roman" panose="02020603050405020304" pitchFamily="18" charset="0"/>
              </a:rPr>
              <a:t>FOR</a:t>
            </a:r>
            <a:r>
              <a:rPr lang="en-US" altLang="zh-CN" dirty="0">
                <a:solidFill>
                  <a:srgbClr val="00B0F0"/>
                </a:solidFill>
                <a:latin typeface="Iskoola Pota" pitchFamily="34" charset="0"/>
                <a:ea typeface="华文细黑" pitchFamily="2" charset="-122"/>
                <a:cs typeface="Iskoola Pota" pitchFamily="34" charset="0"/>
              </a:rPr>
              <a:t> </a:t>
            </a:r>
            <a:r>
              <a:rPr lang="en-US" altLang="zh-CN" dirty="0">
                <a:latin typeface="Iskoola Pota" pitchFamily="34" charset="0"/>
                <a:ea typeface="华文细黑" pitchFamily="2" charset="-122"/>
                <a:cs typeface="Iskoola Pota" pitchFamily="34" charset="0"/>
              </a:rPr>
              <a:t>loops in serial version</a:t>
            </a:r>
          </a:p>
          <a:p>
            <a:pPr>
              <a:defRPr/>
            </a:pPr>
            <a:r>
              <a:rPr lang="en-US" altLang="zh-CN" dirty="0">
                <a:latin typeface="Iskoola Pota" pitchFamily="34" charset="0"/>
                <a:ea typeface="华文细黑" pitchFamily="2" charset="-122"/>
                <a:cs typeface="Iskoola Pota" pitchFamily="34" charset="0"/>
              </a:rPr>
              <a:t>First loop</a:t>
            </a:r>
          </a:p>
          <a:p>
            <a:pPr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 lvl="1">
              <a:defRPr/>
            </a:pPr>
            <a:r>
              <a:rPr lang="en-US" altLang="zh-CN" dirty="0">
                <a:latin typeface="Iskoola Pota" pitchFamily="34" charset="0"/>
                <a:ea typeface="华文细黑" pitchFamily="2" charset="-122"/>
                <a:cs typeface="Iskoola Pota" pitchFamily="34" charset="0"/>
              </a:rPr>
              <a:t>Iteration </a:t>
            </a:r>
            <a:r>
              <a:rPr lang="en-US" altLang="zh-CN" i="1" dirty="0" err="1">
                <a:latin typeface="Times New Roman" panose="02020603050405020304" pitchFamily="18" charset="0"/>
                <a:ea typeface="华文细黑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Iskoola Pota" pitchFamily="34" charset="0"/>
                <a:ea typeface="华文细黑" pitchFamily="2" charset="-122"/>
                <a:cs typeface="Iskoola Pota" pitchFamily="34" charset="0"/>
              </a:rPr>
              <a:t> depends on iteration </a:t>
            </a:r>
            <a:r>
              <a:rPr lang="en-US" altLang="zh-CN" i="1" dirty="0">
                <a:latin typeface="Times New Roman" panose="02020603050405020304" pitchFamily="18" charset="0"/>
                <a:ea typeface="华文细黑" pitchFamily="2" charset="-122"/>
                <a:cs typeface="Times New Roman" panose="02020603050405020304" pitchFamily="18" charset="0"/>
              </a:rPr>
              <a:t>i-1</a:t>
            </a:r>
          </a:p>
          <a:p>
            <a:pPr marL="457200" lvl="1" indent="0">
              <a:buNone/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 marL="457200" lvl="1" indent="0">
              <a:buNone/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924944"/>
            <a:ext cx="8928992" cy="59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728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548680"/>
            <a:ext cx="8568952" cy="1080451"/>
          </a:xfrm>
        </p:spPr>
        <p:txBody>
          <a:bodyPr>
            <a:normAutofit/>
          </a:bodyPr>
          <a:lstStyle/>
          <a:p>
            <a:r>
              <a:rPr lang="en-US" altLang="zh-CN" dirty="0"/>
              <a:t>Analysis on Parallelism </a:t>
            </a:r>
            <a:r>
              <a:rPr lang="en-US" altLang="zh-CN" sz="2400" b="0" dirty="0"/>
              <a:t>2/3</a:t>
            </a: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395536" y="1844824"/>
            <a:ext cx="8359956" cy="475252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>
                <a:latin typeface="Iskoola Pota" pitchFamily="34" charset="0"/>
                <a:ea typeface="华文细黑" pitchFamily="2" charset="-122"/>
                <a:cs typeface="Iskoola Pota" pitchFamily="34" charset="0"/>
              </a:rPr>
              <a:t>Second loop: find shortest path</a:t>
            </a:r>
          </a:p>
          <a:p>
            <a:pPr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 lvl="1">
              <a:defRPr/>
            </a:pPr>
            <a:r>
              <a:rPr lang="en-US" altLang="zh-CN" dirty="0">
                <a:latin typeface="Iskoola Pota" pitchFamily="34" charset="0"/>
                <a:ea typeface="华文细黑" pitchFamily="2" charset="-122"/>
                <a:cs typeface="Iskoola Pota" pitchFamily="34" charset="0"/>
              </a:rPr>
              <a:t>All iterations may write the same variables </a:t>
            </a:r>
            <a:r>
              <a:rPr lang="en-US" altLang="zh-CN" i="1" dirty="0" err="1">
                <a:latin typeface="Times New Roman" panose="02020603050405020304" pitchFamily="18" charset="0"/>
                <a:ea typeface="华文细黑" pitchFamily="2" charset="-122"/>
                <a:cs typeface="Times New Roman" panose="02020603050405020304" pitchFamily="18" charset="0"/>
              </a:rPr>
              <a:t>MinLength</a:t>
            </a:r>
            <a:r>
              <a:rPr lang="en-US" altLang="zh-CN" dirty="0">
                <a:latin typeface="Iskoola Pota" pitchFamily="34" charset="0"/>
                <a:ea typeface="华文细黑" pitchFamily="2" charset="-122"/>
                <a:cs typeface="Iskoola Pota" pitchFamily="34" charset="0"/>
              </a:rPr>
              <a:t> and </a:t>
            </a:r>
            <a:r>
              <a:rPr lang="en-US" altLang="zh-CN" i="1" dirty="0" err="1">
                <a:latin typeface="Times New Roman" panose="02020603050405020304" pitchFamily="18" charset="0"/>
                <a:ea typeface="华文细黑" pitchFamily="2" charset="-122"/>
                <a:cs typeface="Times New Roman" panose="02020603050405020304" pitchFamily="18" charset="0"/>
              </a:rPr>
              <a:t>ShortestPathID</a:t>
            </a:r>
            <a:r>
              <a:rPr lang="en-US" altLang="zh-CN" dirty="0">
                <a:latin typeface="Iskoola Pota" pitchFamily="34" charset="0"/>
                <a:ea typeface="华文细黑" pitchFamily="2" charset="-122"/>
                <a:cs typeface="Iskoola Pota" pitchFamily="34" charset="0"/>
              </a:rPr>
              <a:t>, indicating output dependency</a:t>
            </a:r>
          </a:p>
          <a:p>
            <a:pPr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 marL="457200" lvl="1" indent="0">
              <a:buNone/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 marL="457200" lvl="1" indent="0">
              <a:buNone/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58" y="2420888"/>
            <a:ext cx="8401198" cy="276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6008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548680"/>
            <a:ext cx="8568952" cy="1080451"/>
          </a:xfrm>
        </p:spPr>
        <p:txBody>
          <a:bodyPr>
            <a:normAutofit/>
          </a:bodyPr>
          <a:lstStyle/>
          <a:p>
            <a:r>
              <a:rPr lang="en-US" altLang="zh-CN" dirty="0"/>
              <a:t>Analysis on Parallelism </a:t>
            </a:r>
            <a:r>
              <a:rPr lang="en-US" altLang="zh-CN" sz="2400" b="0" dirty="0"/>
              <a:t>3/3</a:t>
            </a: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395536" y="1844824"/>
            <a:ext cx="8359956" cy="489654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>
                <a:latin typeface="Iskoola Pota" pitchFamily="34" charset="0"/>
                <a:ea typeface="华文细黑" pitchFamily="2" charset="-122"/>
                <a:cs typeface="Iskoola Pota" pitchFamily="34" charset="0"/>
              </a:rPr>
              <a:t>Third loop: update path lengths</a:t>
            </a:r>
          </a:p>
          <a:p>
            <a:pPr lvl="1">
              <a:defRPr/>
            </a:pPr>
            <a:r>
              <a:rPr lang="en-US" altLang="zh-CN" dirty="0">
                <a:latin typeface="Iskoola Pota" pitchFamily="34" charset="0"/>
                <a:ea typeface="华文细黑" pitchFamily="2" charset="-122"/>
                <a:cs typeface="Iskoola Pota" pitchFamily="34" charset="0"/>
              </a:rPr>
              <a:t>Iteration </a:t>
            </a:r>
            <a:r>
              <a:rPr lang="en-US" altLang="zh-CN" i="1" dirty="0" err="1">
                <a:latin typeface="Times New Roman" panose="02020603050405020304" pitchFamily="18" charset="0"/>
                <a:ea typeface="华文细黑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Iskoola Pota" pitchFamily="34" charset="0"/>
                <a:ea typeface="华文细黑" pitchFamily="2" charset="-122"/>
                <a:cs typeface="Iskoola Pota" pitchFamily="34" charset="0"/>
              </a:rPr>
              <a:t> only updates information of path </a:t>
            </a:r>
            <a:r>
              <a:rPr lang="en-US" altLang="zh-CN" i="1" dirty="0" err="1">
                <a:latin typeface="Times New Roman" panose="02020603050405020304" pitchFamily="18" charset="0"/>
                <a:ea typeface="华文细黑" pitchFamily="2" charset="-122"/>
                <a:cs typeface="Times New Roman" panose="02020603050405020304" pitchFamily="18" charset="0"/>
              </a:rPr>
              <a:t>i</a:t>
            </a:r>
            <a:endParaRPr lang="en-US" altLang="zh-CN" i="1" dirty="0">
              <a:latin typeface="Times New Roman" panose="02020603050405020304" pitchFamily="18" charset="0"/>
              <a:ea typeface="华文细黑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 marL="457200" lvl="1" indent="0">
              <a:buNone/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 marL="457200" lvl="1" indent="0">
              <a:buNone/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52" y="2780928"/>
            <a:ext cx="8853644" cy="407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75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576" y="548680"/>
            <a:ext cx="7920880" cy="1080451"/>
          </a:xfrm>
        </p:spPr>
        <p:txBody>
          <a:bodyPr>
            <a:normAutofit/>
          </a:bodyPr>
          <a:lstStyle/>
          <a:p>
            <a:r>
              <a:rPr lang="en-US" altLang="zh-CN" dirty="0"/>
              <a:t>Multi-core Swerve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Road to rapidly increasing performance lay in the direction of </a:t>
            </a:r>
            <a:r>
              <a:rPr lang="en-US" altLang="zh-CN" dirty="0">
                <a:solidFill>
                  <a:srgbClr val="FF0000"/>
                </a:solidFill>
              </a:rPr>
              <a:t>parallelism</a:t>
            </a:r>
          </a:p>
          <a:p>
            <a:r>
              <a:rPr lang="en-US" altLang="zh-CN" dirty="0"/>
              <a:t>Put multiple processors on a single circuit rather than developing ever-faster monolithic processor</a:t>
            </a:r>
          </a:p>
          <a:p>
            <a:r>
              <a:rPr lang="en-US" altLang="zh-CN" dirty="0"/>
              <a:t>Need new computation model to fully exploit the power of new hardware </a:t>
            </a:r>
          </a:p>
          <a:p>
            <a:pPr lvl="1"/>
            <a:r>
              <a:rPr lang="en-US" altLang="zh-CN" dirty="0"/>
              <a:t>Parallel computing on CPU and GPU</a:t>
            </a:r>
          </a:p>
        </p:txBody>
      </p:sp>
    </p:spTree>
    <p:extLst>
      <p:ext uri="{BB962C8B-B14F-4D97-AF65-F5344CB8AC3E}">
        <p14:creationId xmlns:p14="http://schemas.microsoft.com/office/powerpoint/2010/main" val="33943934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548680"/>
            <a:ext cx="8568952" cy="1080451"/>
          </a:xfrm>
        </p:spPr>
        <p:txBody>
          <a:bodyPr>
            <a:normAutofit/>
          </a:bodyPr>
          <a:lstStyle/>
          <a:p>
            <a:r>
              <a:rPr lang="en-US" altLang="zh-CN" dirty="0"/>
              <a:t>OpenMP Solution I</a:t>
            </a:r>
            <a:endParaRPr lang="en-US" altLang="zh-CN" sz="2400" b="0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395536" y="1844824"/>
            <a:ext cx="8359956" cy="489654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>
                <a:latin typeface="Iskoola Pota" pitchFamily="34" charset="0"/>
                <a:ea typeface="华文细黑" pitchFamily="2" charset="-122"/>
                <a:cs typeface="Iskoola Pota" pitchFamily="34" charset="0"/>
              </a:rPr>
              <a:t>Observations</a:t>
            </a:r>
          </a:p>
          <a:p>
            <a:pPr lvl="1">
              <a:defRPr/>
            </a:pPr>
            <a:r>
              <a:rPr lang="en-US" altLang="zh-CN" dirty="0">
                <a:latin typeface="Iskoola Pota" pitchFamily="34" charset="0"/>
                <a:ea typeface="华文细黑" pitchFamily="2" charset="-122"/>
                <a:cs typeface="Iskoola Pota" pitchFamily="34" charset="0"/>
              </a:rPr>
              <a:t>First and second loop contain data dependency</a:t>
            </a:r>
          </a:p>
          <a:p>
            <a:pPr lvl="1">
              <a:defRPr/>
            </a:pPr>
            <a:r>
              <a:rPr lang="en-US" altLang="zh-CN" dirty="0">
                <a:latin typeface="Iskoola Pota" pitchFamily="34" charset="0"/>
                <a:ea typeface="华文细黑" pitchFamily="2" charset="-122"/>
                <a:cs typeface="Iskoola Pota" pitchFamily="34" charset="0"/>
              </a:rPr>
              <a:t>Third loop contains no data dependency, thus it can be executed in parallel</a:t>
            </a:r>
          </a:p>
          <a:p>
            <a:pPr>
              <a:defRPr/>
            </a:pPr>
            <a:r>
              <a:rPr lang="en-US" altLang="zh-CN" dirty="0">
                <a:latin typeface="Iskoola Pota" pitchFamily="34" charset="0"/>
                <a:ea typeface="华文细黑" pitchFamily="2" charset="-122"/>
                <a:cs typeface="Iskoola Pota" pitchFamily="34" charset="0"/>
              </a:rPr>
              <a:t>Solution</a:t>
            </a:r>
          </a:p>
          <a:p>
            <a:pPr lvl="1">
              <a:defRPr/>
            </a:pPr>
            <a:r>
              <a:rPr lang="en-US" altLang="zh-CN" dirty="0">
                <a:latin typeface="Iskoola Pota" pitchFamily="34" charset="0"/>
                <a:ea typeface="华文细黑" pitchFamily="2" charset="-122"/>
                <a:cs typeface="Iskoola Pota" pitchFamily="34" charset="0"/>
              </a:rPr>
              <a:t>Use OpenMP to accelerate third loop</a:t>
            </a:r>
          </a:p>
          <a:p>
            <a:pPr lvl="1">
              <a:defRPr/>
            </a:pPr>
            <a:r>
              <a:rPr lang="en-US" altLang="zh-CN" dirty="0">
                <a:latin typeface="Iskoola Pota" pitchFamily="34" charset="0"/>
                <a:ea typeface="华文细黑" pitchFamily="2" charset="-122"/>
                <a:cs typeface="Iskoola Pota" pitchFamily="34" charset="0"/>
              </a:rPr>
              <a:t>OpenMP will automatically do data decomposition in this solution</a:t>
            </a:r>
          </a:p>
          <a:p>
            <a:pPr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 marL="457200" lvl="1" indent="0">
              <a:buNone/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 marL="457200" lvl="1" indent="0">
              <a:buNone/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4725144"/>
            <a:ext cx="8619381" cy="1043268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813281" y="4725144"/>
            <a:ext cx="3744416" cy="1851881"/>
            <a:chOff x="1696378" y="3357649"/>
            <a:chExt cx="3744416" cy="1851881"/>
          </a:xfrm>
        </p:grpSpPr>
        <p:sp>
          <p:nvSpPr>
            <p:cNvPr id="8" name="圆角矩形 7"/>
            <p:cNvSpPr/>
            <p:nvPr/>
          </p:nvSpPr>
          <p:spPr>
            <a:xfrm>
              <a:off x="1696378" y="3357649"/>
              <a:ext cx="3744416" cy="308566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矩形标注 8"/>
            <p:cNvSpPr/>
            <p:nvPr/>
          </p:nvSpPr>
          <p:spPr>
            <a:xfrm>
              <a:off x="1696378" y="4579306"/>
              <a:ext cx="3096344" cy="630224"/>
            </a:xfrm>
            <a:prstGeom prst="wedgeRectCallout">
              <a:avLst>
                <a:gd name="adj1" fmla="val -37811"/>
                <a:gd name="adj2" fmla="val -194234"/>
              </a:avLst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800" dirty="0">
                  <a:latin typeface="Arial Narrow" panose="020B0606020202030204" pitchFamily="34" charset="0"/>
                </a:rPr>
                <a:t>Using this OpenMP directive to accelerate execution of </a:t>
              </a:r>
              <a:r>
                <a:rPr lang="en-US" sz="1800" i="1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FOR</a:t>
              </a:r>
              <a:r>
                <a:rPr lang="en-US" sz="1800" dirty="0">
                  <a:latin typeface="Arial Narrow" panose="020B0606020202030204" pitchFamily="34" charset="0"/>
                </a:rPr>
                <a:t> loop</a:t>
              </a:r>
              <a:endPara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316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548680"/>
            <a:ext cx="8568952" cy="1080451"/>
          </a:xfrm>
        </p:spPr>
        <p:txBody>
          <a:bodyPr>
            <a:normAutofit/>
          </a:bodyPr>
          <a:lstStyle/>
          <a:p>
            <a:r>
              <a:rPr lang="en-US" altLang="zh-CN" dirty="0"/>
              <a:t>OpenMP Solution II</a:t>
            </a:r>
            <a:endParaRPr lang="en-US" altLang="zh-CN" sz="2400" b="0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395536" y="1844824"/>
            <a:ext cx="8359956" cy="489654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>
                <a:latin typeface="Iskoola Pota" pitchFamily="34" charset="0"/>
                <a:ea typeface="华文细黑" pitchFamily="2" charset="-122"/>
                <a:cs typeface="Iskoola Pota" pitchFamily="34" charset="0"/>
              </a:rPr>
              <a:t>In this solution, more parallelism will be exploited</a:t>
            </a:r>
          </a:p>
          <a:p>
            <a:pPr>
              <a:defRPr/>
            </a:pPr>
            <a:r>
              <a:rPr lang="en-US" altLang="zh-CN" dirty="0">
                <a:latin typeface="Iskoola Pota" pitchFamily="34" charset="0"/>
                <a:ea typeface="华文细黑" pitchFamily="2" charset="-122"/>
                <a:cs typeface="Iskoola Pota" pitchFamily="34" charset="0"/>
              </a:rPr>
              <a:t>Take a further look at the second loop</a:t>
            </a:r>
          </a:p>
          <a:p>
            <a:pPr lvl="1">
              <a:defRPr/>
            </a:pPr>
            <a:r>
              <a:rPr lang="en-US" altLang="zh-CN" dirty="0">
                <a:latin typeface="Iskoola Pota" pitchFamily="34" charset="0"/>
                <a:ea typeface="华文细黑" pitchFamily="2" charset="-122"/>
                <a:cs typeface="Iskoola Pota" pitchFamily="34" charset="0"/>
              </a:rPr>
              <a:t>If </a:t>
            </a:r>
            <a:r>
              <a:rPr lang="en-US" altLang="zh-CN" i="1" dirty="0" err="1">
                <a:latin typeface="Times New Roman" panose="02020603050405020304" pitchFamily="18" charset="0"/>
                <a:ea typeface="华文细黑" pitchFamily="2" charset="-122"/>
                <a:cs typeface="Times New Roman" panose="02020603050405020304" pitchFamily="18" charset="0"/>
              </a:rPr>
              <a:t>MinLength</a:t>
            </a:r>
            <a:r>
              <a:rPr lang="en-US" altLang="zh-CN" dirty="0">
                <a:latin typeface="Iskoola Pota" pitchFamily="34" charset="0"/>
                <a:ea typeface="华文细黑" pitchFamily="2" charset="-122"/>
                <a:cs typeface="Iskoola Pota" pitchFamily="34" charset="0"/>
              </a:rPr>
              <a:t> and </a:t>
            </a:r>
            <a:r>
              <a:rPr lang="en-US" altLang="zh-CN" i="1" dirty="0" err="1">
                <a:latin typeface="Times New Roman" panose="02020603050405020304" pitchFamily="18" charset="0"/>
                <a:ea typeface="华文细黑" pitchFamily="2" charset="-122"/>
                <a:cs typeface="Times New Roman" panose="02020603050405020304" pitchFamily="18" charset="0"/>
              </a:rPr>
              <a:t>ShortestPathID</a:t>
            </a:r>
            <a:r>
              <a:rPr lang="en-US" altLang="zh-CN" dirty="0">
                <a:latin typeface="Iskoola Pota" pitchFamily="34" charset="0"/>
                <a:ea typeface="华文细黑" pitchFamily="2" charset="-122"/>
                <a:cs typeface="Iskoola Pota" pitchFamily="34" charset="0"/>
              </a:rPr>
              <a:t> is only visible to current thread, data dependency will be removed</a:t>
            </a:r>
          </a:p>
          <a:p>
            <a:pPr lvl="2">
              <a:defRPr/>
            </a:pPr>
            <a:r>
              <a:rPr lang="en-US" altLang="zh-CN" dirty="0">
                <a:latin typeface="Iskoola Pota" pitchFamily="34" charset="0"/>
                <a:ea typeface="华文细黑" pitchFamily="2" charset="-122"/>
                <a:cs typeface="Iskoola Pota" pitchFamily="34" charset="0"/>
              </a:rPr>
              <a:t>How to make variables to be “local” with respect to current thread</a:t>
            </a:r>
          </a:p>
          <a:p>
            <a:pPr lvl="2">
              <a:defRPr/>
            </a:pPr>
            <a:r>
              <a:rPr lang="en-US" altLang="zh-CN" dirty="0">
                <a:latin typeface="Iskoola Pota" pitchFamily="34" charset="0"/>
                <a:ea typeface="华文细黑" pitchFamily="2" charset="-122"/>
                <a:cs typeface="Iskoola Pota" pitchFamily="34" charset="0"/>
              </a:rPr>
              <a:t>How to guarantee correct results</a:t>
            </a:r>
          </a:p>
          <a:p>
            <a:pPr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 marL="457200" lvl="1" indent="0">
              <a:buNone/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 marL="457200" lvl="1" indent="0">
              <a:buNone/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4221088"/>
            <a:ext cx="7669530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579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09" y="1628800"/>
            <a:ext cx="8230816" cy="52198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548680"/>
            <a:ext cx="8568952" cy="1080451"/>
          </a:xfrm>
        </p:spPr>
        <p:txBody>
          <a:bodyPr>
            <a:normAutofit/>
          </a:bodyPr>
          <a:lstStyle/>
          <a:p>
            <a:r>
              <a:rPr lang="en-US" altLang="zh-CN" dirty="0"/>
              <a:t>OpenMP Solution II</a:t>
            </a:r>
            <a:endParaRPr lang="en-US" altLang="zh-CN" sz="2400" b="0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395536" y="1844824"/>
            <a:ext cx="8359956" cy="4896544"/>
          </a:xfrm>
        </p:spPr>
        <p:txBody>
          <a:bodyPr>
            <a:normAutofit/>
          </a:bodyPr>
          <a:lstStyle/>
          <a:p>
            <a:pPr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 marL="457200" lvl="1" indent="0">
              <a:buNone/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  <a:p>
            <a:pPr marL="457200" lvl="1" indent="0">
              <a:buNone/>
              <a:defRPr/>
            </a:pPr>
            <a:endParaRPr lang="en-US" altLang="zh-CN" dirty="0">
              <a:latin typeface="Iskoola Pota" pitchFamily="34" charset="0"/>
              <a:ea typeface="华文细黑" pitchFamily="2" charset="-122"/>
              <a:cs typeface="Iskoola Pota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15616" y="2348880"/>
            <a:ext cx="6696744" cy="1710344"/>
            <a:chOff x="1696378" y="3357649"/>
            <a:chExt cx="6696744" cy="1710344"/>
          </a:xfrm>
        </p:grpSpPr>
        <p:sp>
          <p:nvSpPr>
            <p:cNvPr id="13" name="圆角矩形 12"/>
            <p:cNvSpPr/>
            <p:nvPr/>
          </p:nvSpPr>
          <p:spPr>
            <a:xfrm>
              <a:off x="1696378" y="3357649"/>
              <a:ext cx="6696744" cy="792088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矩形标注 13"/>
            <p:cNvSpPr/>
            <p:nvPr/>
          </p:nvSpPr>
          <p:spPr>
            <a:xfrm>
              <a:off x="4216658" y="4437769"/>
              <a:ext cx="3456384" cy="630224"/>
            </a:xfrm>
            <a:prstGeom prst="wedgeRectCallout">
              <a:avLst>
                <a:gd name="adj1" fmla="val -30010"/>
                <a:gd name="adj2" fmla="val -91926"/>
              </a:avLst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800" dirty="0">
                  <a:latin typeface="Arial Narrow" panose="020B0606020202030204" pitchFamily="34" charset="0"/>
                </a:rPr>
                <a:t>Variables defined here will be visible to all threads created by OpenMP</a:t>
              </a:r>
              <a:endPara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55576" y="3239752"/>
            <a:ext cx="7200801" cy="994787"/>
            <a:chOff x="1696378" y="3312416"/>
            <a:chExt cx="7200801" cy="994787"/>
          </a:xfrm>
        </p:grpSpPr>
        <p:sp>
          <p:nvSpPr>
            <p:cNvPr id="16" name="圆角矩形 15"/>
            <p:cNvSpPr/>
            <p:nvPr/>
          </p:nvSpPr>
          <p:spPr>
            <a:xfrm>
              <a:off x="1696378" y="3357649"/>
              <a:ext cx="2160240" cy="288031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矩形标注 16"/>
            <p:cNvSpPr/>
            <p:nvPr/>
          </p:nvSpPr>
          <p:spPr>
            <a:xfrm>
              <a:off x="4432683" y="3312416"/>
              <a:ext cx="4464496" cy="994787"/>
            </a:xfrm>
            <a:prstGeom prst="wedgeRectCallout">
              <a:avLst>
                <a:gd name="adj1" fmla="val -62471"/>
                <a:gd name="adj2" fmla="val -31225"/>
              </a:avLst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800" dirty="0">
                  <a:latin typeface="Arial Narrow" panose="020B0606020202030204" pitchFamily="34" charset="0"/>
                </a:rPr>
                <a:t>This directive sets up a team of threads, all of which execute followed block in parallel. Unlike </a:t>
              </a:r>
              <a:r>
                <a:rPr lang="en-US" sz="1800" i="1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for</a:t>
              </a:r>
              <a:r>
                <a:rPr lang="en-US" sz="1800" dirty="0">
                  <a:solidFill>
                    <a:srgbClr val="00B0F0"/>
                  </a:solidFill>
                  <a:latin typeface="Arial Narrow" panose="020B0606020202030204" pitchFamily="34" charset="0"/>
                </a:rPr>
                <a:t> </a:t>
              </a:r>
              <a:r>
                <a:rPr lang="en-US" sz="1800" dirty="0">
                  <a:latin typeface="Arial Narrow" panose="020B0606020202030204" pitchFamily="34" charset="0"/>
                </a:rPr>
                <a:t>directive, it requires programmer to partition work!</a:t>
              </a:r>
              <a:endPara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55576" y="3387162"/>
            <a:ext cx="7897823" cy="699965"/>
            <a:chOff x="1696378" y="2982546"/>
            <a:chExt cx="7897823" cy="699965"/>
          </a:xfrm>
        </p:grpSpPr>
        <p:sp>
          <p:nvSpPr>
            <p:cNvPr id="19" name="圆角矩形 18"/>
            <p:cNvSpPr/>
            <p:nvPr/>
          </p:nvSpPr>
          <p:spPr>
            <a:xfrm>
              <a:off x="1696378" y="3357649"/>
              <a:ext cx="2016223" cy="296959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矩形标注 19"/>
            <p:cNvSpPr/>
            <p:nvPr/>
          </p:nvSpPr>
          <p:spPr>
            <a:xfrm>
              <a:off x="4409625" y="2982546"/>
              <a:ext cx="5184576" cy="699965"/>
            </a:xfrm>
            <a:prstGeom prst="wedgeRectCallout">
              <a:avLst>
                <a:gd name="adj1" fmla="val -63137"/>
                <a:gd name="adj2" fmla="val 16839"/>
              </a:avLst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800" dirty="0">
                  <a:latin typeface="Arial Narrow" panose="020B0606020202030204" pitchFamily="34" charset="0"/>
                </a:rPr>
                <a:t>This directive indicates that we want just one thread to execute followed block, even though it is part of </a:t>
              </a:r>
              <a:r>
                <a:rPr lang="en-US" sz="1800" i="1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parallel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907704" y="3210779"/>
            <a:ext cx="6829232" cy="3458581"/>
            <a:chOff x="2520294" y="973973"/>
            <a:chExt cx="6829232" cy="3458581"/>
          </a:xfrm>
        </p:grpSpPr>
        <p:sp>
          <p:nvSpPr>
            <p:cNvPr id="22" name="圆角矩形 21"/>
            <p:cNvSpPr/>
            <p:nvPr/>
          </p:nvSpPr>
          <p:spPr>
            <a:xfrm>
              <a:off x="2520294" y="1994338"/>
              <a:ext cx="6718648" cy="2438216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矩形标注 22"/>
            <p:cNvSpPr/>
            <p:nvPr/>
          </p:nvSpPr>
          <p:spPr>
            <a:xfrm>
              <a:off x="4164950" y="973973"/>
              <a:ext cx="5184576" cy="699965"/>
            </a:xfrm>
            <a:prstGeom prst="wedgeRectCallout">
              <a:avLst>
                <a:gd name="adj1" fmla="val -34851"/>
                <a:gd name="adj2" fmla="val 95714"/>
              </a:avLst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800" dirty="0">
                  <a:latin typeface="Arial Narrow" panose="020B0606020202030204" pitchFamily="34" charset="0"/>
                </a:rPr>
                <a:t>This block is used to partition data. Thus we only need one thread to execute it</a:t>
              </a:r>
              <a:endParaRPr lang="en-US" sz="18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942661" y="3359638"/>
            <a:ext cx="5490468" cy="1357714"/>
            <a:chOff x="1257040" y="1130507"/>
            <a:chExt cx="5490468" cy="1357714"/>
          </a:xfrm>
        </p:grpSpPr>
        <p:sp>
          <p:nvSpPr>
            <p:cNvPr id="29" name="圆角矩形 28"/>
            <p:cNvSpPr/>
            <p:nvPr/>
          </p:nvSpPr>
          <p:spPr>
            <a:xfrm>
              <a:off x="1257040" y="2207981"/>
              <a:ext cx="829138" cy="280240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矩形标注 29"/>
            <p:cNvSpPr/>
            <p:nvPr/>
          </p:nvSpPr>
          <p:spPr>
            <a:xfrm>
              <a:off x="2446218" y="1130507"/>
              <a:ext cx="4301290" cy="699965"/>
            </a:xfrm>
            <a:prstGeom prst="wedgeRectCallout">
              <a:avLst>
                <a:gd name="adj1" fmla="val -58324"/>
                <a:gd name="adj2" fmla="val 111734"/>
              </a:avLst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800" dirty="0">
                  <a:latin typeface="Arial Narrow" panose="020B0606020202030204" pitchFamily="34" charset="0"/>
                </a:rPr>
                <a:t>This variable is employed to store data partition results. Thus it has to be shared by all threads</a:t>
              </a:r>
              <a:endParaRPr lang="en-US" sz="18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082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548680"/>
            <a:ext cx="8568952" cy="1080451"/>
          </a:xfrm>
        </p:spPr>
        <p:txBody>
          <a:bodyPr>
            <a:normAutofit/>
          </a:bodyPr>
          <a:lstStyle/>
          <a:p>
            <a:r>
              <a:rPr lang="en-US" altLang="zh-CN" dirty="0"/>
              <a:t>OpenMP Solution II</a:t>
            </a:r>
            <a:endParaRPr lang="en-US" altLang="zh-CN" sz="2400" b="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988840"/>
            <a:ext cx="8869119" cy="3888432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1655952" y="1975338"/>
            <a:ext cx="7011878" cy="2884365"/>
            <a:chOff x="1696378" y="3357648"/>
            <a:chExt cx="7011878" cy="2884365"/>
          </a:xfrm>
        </p:grpSpPr>
        <p:sp>
          <p:nvSpPr>
            <p:cNvPr id="26" name="圆角矩形 25"/>
            <p:cNvSpPr/>
            <p:nvPr/>
          </p:nvSpPr>
          <p:spPr>
            <a:xfrm>
              <a:off x="1696378" y="3357648"/>
              <a:ext cx="5040560" cy="1595573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矩形标注 26"/>
            <p:cNvSpPr/>
            <p:nvPr/>
          </p:nvSpPr>
          <p:spPr>
            <a:xfrm>
              <a:off x="3721501" y="5611789"/>
              <a:ext cx="4986755" cy="630224"/>
            </a:xfrm>
            <a:prstGeom prst="wedgeRectCallout">
              <a:avLst>
                <a:gd name="adj1" fmla="val -29653"/>
                <a:gd name="adj2" fmla="val -150784"/>
              </a:avLst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800" dirty="0">
                  <a:latin typeface="Arial Narrow" panose="020B0606020202030204" pitchFamily="34" charset="0"/>
                </a:rPr>
                <a:t>Because these variables are defined in the block after directive </a:t>
              </a:r>
              <a:r>
                <a:rPr lang="en-US" sz="1800" i="1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parallel</a:t>
              </a:r>
              <a:r>
                <a:rPr lang="en-US" sz="1800" dirty="0">
                  <a:latin typeface="Arial Narrow" panose="020B0606020202030204" pitchFamily="34" charset="0"/>
                </a:rPr>
                <a:t>, they are only visible to current thread</a:t>
              </a:r>
              <a:endPara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691680" y="2513239"/>
            <a:ext cx="6860952" cy="2349471"/>
            <a:chOff x="1696378" y="3357649"/>
            <a:chExt cx="6860952" cy="2349471"/>
          </a:xfrm>
        </p:grpSpPr>
        <p:sp>
          <p:nvSpPr>
            <p:cNvPr id="32" name="圆角矩形 31"/>
            <p:cNvSpPr/>
            <p:nvPr/>
          </p:nvSpPr>
          <p:spPr>
            <a:xfrm>
              <a:off x="1696378" y="3357649"/>
              <a:ext cx="4104456" cy="452391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矩形标注 32"/>
            <p:cNvSpPr/>
            <p:nvPr/>
          </p:nvSpPr>
          <p:spPr>
            <a:xfrm>
              <a:off x="4596890" y="5079392"/>
              <a:ext cx="3960440" cy="627728"/>
            </a:xfrm>
            <a:prstGeom prst="wedgeRectCallout">
              <a:avLst>
                <a:gd name="adj1" fmla="val -44289"/>
                <a:gd name="adj2" fmla="val -250596"/>
              </a:avLst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800" dirty="0">
                  <a:latin typeface="Arial Narrow" panose="020B0606020202030204" pitchFamily="34" charset="0"/>
                </a:rPr>
                <a:t>Get thread number of current thread. Thread number in OpenMP will be 0,1,2…</a:t>
              </a:r>
              <a:endPara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691680" y="2120901"/>
            <a:ext cx="7344816" cy="1369128"/>
            <a:chOff x="1696378" y="2555872"/>
            <a:chExt cx="7344816" cy="1369128"/>
          </a:xfrm>
        </p:grpSpPr>
        <p:sp>
          <p:nvSpPr>
            <p:cNvPr id="35" name="圆角矩形 34"/>
            <p:cNvSpPr/>
            <p:nvPr/>
          </p:nvSpPr>
          <p:spPr>
            <a:xfrm>
              <a:off x="1696378" y="3357649"/>
              <a:ext cx="4968552" cy="567351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矩形标注 35"/>
            <p:cNvSpPr/>
            <p:nvPr/>
          </p:nvSpPr>
          <p:spPr>
            <a:xfrm>
              <a:off x="6664930" y="2555872"/>
              <a:ext cx="2376264" cy="636675"/>
            </a:xfrm>
            <a:prstGeom prst="wedgeRectCallout">
              <a:avLst>
                <a:gd name="adj1" fmla="val -49371"/>
                <a:gd name="adj2" fmla="val 101682"/>
              </a:avLst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800" dirty="0">
                  <a:latin typeface="Arial Narrow" panose="020B0606020202030204" pitchFamily="34" charset="0"/>
                </a:rPr>
                <a:t>Determine vertices handled by current thread</a:t>
              </a:r>
              <a:endPara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691680" y="3705077"/>
            <a:ext cx="7344816" cy="1165849"/>
            <a:chOff x="1696378" y="3357649"/>
            <a:chExt cx="7344816" cy="1165849"/>
          </a:xfrm>
        </p:grpSpPr>
        <p:sp>
          <p:nvSpPr>
            <p:cNvPr id="38" name="圆角矩形 37"/>
            <p:cNvSpPr/>
            <p:nvPr/>
          </p:nvSpPr>
          <p:spPr>
            <a:xfrm>
              <a:off x="1696378" y="3357649"/>
              <a:ext cx="7344816" cy="458456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矩形标注 38"/>
            <p:cNvSpPr/>
            <p:nvPr/>
          </p:nvSpPr>
          <p:spPr>
            <a:xfrm>
              <a:off x="3871586" y="4076439"/>
              <a:ext cx="3858495" cy="447059"/>
            </a:xfrm>
            <a:prstGeom prst="wedgeRectCallout">
              <a:avLst>
                <a:gd name="adj1" fmla="val -29429"/>
                <a:gd name="adj2" fmla="val -100615"/>
              </a:avLst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800" dirty="0">
                  <a:latin typeface="Arial Narrow" panose="020B0606020202030204" pitchFamily="34" charset="0"/>
                </a:rPr>
                <a:t>Start executing Dijkstra algorithm in parallel</a:t>
              </a:r>
              <a:endPara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72578" y="4370616"/>
            <a:ext cx="6923758" cy="2401690"/>
            <a:chOff x="1696378" y="3357649"/>
            <a:chExt cx="6923758" cy="2407450"/>
          </a:xfrm>
        </p:grpSpPr>
        <p:sp>
          <p:nvSpPr>
            <p:cNvPr id="41" name="圆角矩形 40"/>
            <p:cNvSpPr/>
            <p:nvPr/>
          </p:nvSpPr>
          <p:spPr>
            <a:xfrm>
              <a:off x="1696378" y="3357649"/>
              <a:ext cx="5987654" cy="1518054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矩形标注 41"/>
            <p:cNvSpPr/>
            <p:nvPr/>
          </p:nvSpPr>
          <p:spPr>
            <a:xfrm>
              <a:off x="2283432" y="5078692"/>
              <a:ext cx="6336704" cy="686407"/>
            </a:xfrm>
            <a:prstGeom prst="wedgeRectCallout">
              <a:avLst>
                <a:gd name="adj1" fmla="val -27387"/>
                <a:gd name="adj2" fmla="val -79199"/>
              </a:avLst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800" i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ShortestLen</a:t>
              </a:r>
              <a:r>
                <a:rPr lang="en-US" sz="1800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 </a:t>
              </a:r>
              <a:r>
                <a:rPr lang="en-US" sz="1800" dirty="0">
                  <a:latin typeface="Arial Narrow" panose="020B0606020202030204" pitchFamily="34" charset="0"/>
                </a:rPr>
                <a:t>and </a:t>
              </a:r>
              <a:r>
                <a:rPr lang="en-US" sz="1800" i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ShortestLenVertexID</a:t>
              </a:r>
              <a:r>
                <a:rPr lang="en-US" sz="1800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 </a:t>
              </a:r>
              <a:r>
                <a:rPr lang="en-US" sz="1800" dirty="0">
                  <a:latin typeface="Arial Narrow" panose="020B0606020202030204" pitchFamily="34" charset="0"/>
                </a:rPr>
                <a:t>are defined for all vertices, thus they are initialized in a block followed by directive </a:t>
              </a:r>
              <a:r>
                <a:rPr lang="en-US" sz="1800" i="1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single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722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548680"/>
            <a:ext cx="8568952" cy="1080451"/>
          </a:xfrm>
        </p:spPr>
        <p:txBody>
          <a:bodyPr>
            <a:normAutofit/>
          </a:bodyPr>
          <a:lstStyle/>
          <a:p>
            <a:r>
              <a:rPr lang="en-US" altLang="zh-CN" dirty="0"/>
              <a:t>OpenMP Solution II</a:t>
            </a:r>
            <a:endParaRPr lang="en-US" altLang="zh-CN" sz="2400" b="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2" y="1844824"/>
            <a:ext cx="9094072" cy="3965015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683568" y="1772817"/>
            <a:ext cx="8398969" cy="2510714"/>
            <a:chOff x="1696378" y="3357649"/>
            <a:chExt cx="8398969" cy="2510714"/>
          </a:xfrm>
        </p:grpSpPr>
        <p:sp>
          <p:nvSpPr>
            <p:cNvPr id="22" name="圆角矩形 21"/>
            <p:cNvSpPr/>
            <p:nvPr/>
          </p:nvSpPr>
          <p:spPr>
            <a:xfrm>
              <a:off x="1696378" y="3357649"/>
              <a:ext cx="7848872" cy="1224136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矩形标注 22"/>
            <p:cNvSpPr/>
            <p:nvPr/>
          </p:nvSpPr>
          <p:spPr>
            <a:xfrm>
              <a:off x="6710971" y="4688712"/>
              <a:ext cx="3384376" cy="1179651"/>
            </a:xfrm>
            <a:prstGeom prst="wedgeRectCallout">
              <a:avLst>
                <a:gd name="adj1" fmla="val -39339"/>
                <a:gd name="adj2" fmla="val -58644"/>
              </a:avLst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800" dirty="0">
                  <a:latin typeface="Arial Narrow" panose="020B0606020202030204" pitchFamily="34" charset="0"/>
                </a:rPr>
                <a:t>Because each thread has its own </a:t>
              </a:r>
              <a:r>
                <a:rPr lang="en-US" sz="18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ShortestLenVertexIDInChunk</a:t>
              </a:r>
              <a:r>
                <a:rPr lang="en-US" sz="1800" dirty="0">
                  <a:latin typeface="Arial Narrow" panose="020B0606020202030204" pitchFamily="34" charset="0"/>
                </a:rPr>
                <a:t> and </a:t>
              </a:r>
              <a:r>
                <a:rPr lang="en-US" sz="18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ShortestLenInChunk</a:t>
              </a:r>
              <a:r>
                <a:rPr lang="en-US" sz="1800" dirty="0">
                  <a:latin typeface="Arial Narrow" panose="020B0606020202030204" pitchFamily="34" charset="0"/>
                </a:rPr>
                <a:t>, so no data dependency here</a:t>
              </a:r>
              <a:endPara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08519" y="2996953"/>
            <a:ext cx="3731433" cy="3485301"/>
            <a:chOff x="1696378" y="3357649"/>
            <a:chExt cx="3731433" cy="3485301"/>
          </a:xfrm>
        </p:grpSpPr>
        <p:sp>
          <p:nvSpPr>
            <p:cNvPr id="28" name="圆角矩形 27"/>
            <p:cNvSpPr/>
            <p:nvPr/>
          </p:nvSpPr>
          <p:spPr>
            <a:xfrm>
              <a:off x="1696378" y="3357649"/>
              <a:ext cx="2363281" cy="43204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矩形标注 28"/>
            <p:cNvSpPr/>
            <p:nvPr/>
          </p:nvSpPr>
          <p:spPr>
            <a:xfrm>
              <a:off x="2043435" y="6253124"/>
              <a:ext cx="3384376" cy="589826"/>
            </a:xfrm>
            <a:prstGeom prst="wedgeRectCallout">
              <a:avLst>
                <a:gd name="adj1" fmla="val -35006"/>
                <a:gd name="adj2" fmla="val -463766"/>
              </a:avLst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800" dirty="0">
                  <a:latin typeface="Arial Narrow" panose="020B0606020202030204" pitchFamily="34" charset="0"/>
                </a:rPr>
                <a:t>This directive allows entry of only one thread at a time while others wait</a:t>
              </a:r>
              <a:endPara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259632" y="3476667"/>
            <a:ext cx="7822905" cy="3104326"/>
            <a:chOff x="1696378" y="3357649"/>
            <a:chExt cx="7822905" cy="3104326"/>
          </a:xfrm>
        </p:grpSpPr>
        <p:sp>
          <p:nvSpPr>
            <p:cNvPr id="43" name="圆角矩形 42"/>
            <p:cNvSpPr/>
            <p:nvPr/>
          </p:nvSpPr>
          <p:spPr>
            <a:xfrm>
              <a:off x="1696378" y="3357649"/>
              <a:ext cx="7822905" cy="193604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矩形标注 43"/>
            <p:cNvSpPr/>
            <p:nvPr/>
          </p:nvSpPr>
          <p:spPr>
            <a:xfrm>
              <a:off x="2488466" y="5872149"/>
              <a:ext cx="6840760" cy="589826"/>
            </a:xfrm>
            <a:prstGeom prst="wedgeRectCallout">
              <a:avLst>
                <a:gd name="adj1" fmla="val -34936"/>
                <a:gd name="adj2" fmla="val -150784"/>
              </a:avLst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800" dirty="0">
                  <a:latin typeface="Arial Narrow" panose="020B0606020202030204" pitchFamily="34" charset="0"/>
                </a:rPr>
                <a:t>All threads have to execute this block one by one. Thus after all threads finish work, </a:t>
              </a:r>
              <a:r>
                <a:rPr lang="en-US" sz="18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ShortestLen</a:t>
              </a:r>
              <a:r>
                <a:rPr lang="en-US" sz="1800" dirty="0">
                  <a:latin typeface="Arial Narrow" panose="020B0606020202030204" pitchFamily="34" charset="0"/>
                </a:rPr>
                <a:t> and </a:t>
              </a:r>
              <a:r>
                <a:rPr lang="en-US" sz="18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ShortestLenVertexID</a:t>
              </a:r>
              <a:r>
                <a:rPr lang="en-US" sz="1800" dirty="0">
                  <a:latin typeface="Arial Narrow" panose="020B0606020202030204" pitchFamily="34" charset="0"/>
                </a:rPr>
                <a:t> store correct results</a:t>
              </a:r>
              <a:endPara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87719" y="5477856"/>
            <a:ext cx="8694818" cy="1299591"/>
            <a:chOff x="1696379" y="3357649"/>
            <a:chExt cx="8694818" cy="1299591"/>
          </a:xfrm>
        </p:grpSpPr>
        <p:sp>
          <p:nvSpPr>
            <p:cNvPr id="46" name="圆角矩形 45"/>
            <p:cNvSpPr/>
            <p:nvPr/>
          </p:nvSpPr>
          <p:spPr>
            <a:xfrm>
              <a:off x="1696379" y="3357649"/>
              <a:ext cx="2240066" cy="43204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矩形标注 46"/>
            <p:cNvSpPr/>
            <p:nvPr/>
          </p:nvSpPr>
          <p:spPr>
            <a:xfrm>
              <a:off x="3457627" y="3937160"/>
              <a:ext cx="6933570" cy="720080"/>
            </a:xfrm>
            <a:prstGeom prst="wedgeRectCallout">
              <a:avLst>
                <a:gd name="adj1" fmla="val -42961"/>
                <a:gd name="adj2" fmla="val -100267"/>
              </a:avLst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800" dirty="0">
                  <a:latin typeface="Arial Narrow" panose="020B0606020202030204" pitchFamily="34" charset="0"/>
                  <a:cs typeface="Times New Roman" panose="02020603050405020304" pitchFamily="18" charset="0"/>
                </a:rPr>
                <a:t>Because all threads need </a:t>
              </a:r>
              <a:r>
                <a:rPr lang="en-US" sz="18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ShortestLen</a:t>
              </a:r>
              <a:r>
                <a:rPr lang="en-US" sz="1800" dirty="0">
                  <a:latin typeface="Arial Narrow" panose="020B0606020202030204" pitchFamily="34" charset="0"/>
                </a:rPr>
                <a:t> and </a:t>
              </a:r>
              <a:r>
                <a:rPr lang="en-US" sz="18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ShortestLenVertexID</a:t>
              </a:r>
              <a:r>
                <a:rPr lang="en-US" sz="1800" dirty="0">
                  <a:latin typeface="Arial Narrow" panose="020B0606020202030204" pitchFamily="34" charset="0"/>
                </a:rPr>
                <a:t>  to continue execution. So this directive is employed here to setup a barrier for all threads</a:t>
              </a:r>
              <a:endParaRPr lang="en-US" sz="1800" dirty="0">
                <a:latin typeface="Arial Narrow" panose="020B0606020202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280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548680"/>
            <a:ext cx="8568952" cy="1080451"/>
          </a:xfrm>
        </p:spPr>
        <p:txBody>
          <a:bodyPr>
            <a:normAutofit/>
          </a:bodyPr>
          <a:lstStyle/>
          <a:p>
            <a:r>
              <a:rPr lang="en-US" altLang="zh-CN" dirty="0"/>
              <a:t>OpenMP Solution II</a:t>
            </a:r>
            <a:endParaRPr lang="en-US" altLang="zh-CN" sz="2400" b="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23" y="1593155"/>
            <a:ext cx="8466584" cy="5236558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11560" y="1564505"/>
            <a:ext cx="8394125" cy="2848430"/>
            <a:chOff x="1696378" y="3357649"/>
            <a:chExt cx="8394125" cy="2848430"/>
          </a:xfrm>
        </p:grpSpPr>
        <p:sp>
          <p:nvSpPr>
            <p:cNvPr id="6" name="圆角矩形 5"/>
            <p:cNvSpPr/>
            <p:nvPr/>
          </p:nvSpPr>
          <p:spPr>
            <a:xfrm>
              <a:off x="1696378" y="3357649"/>
              <a:ext cx="6768752" cy="1109101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矩形标注 6"/>
            <p:cNvSpPr/>
            <p:nvPr/>
          </p:nvSpPr>
          <p:spPr>
            <a:xfrm>
              <a:off x="7313002" y="5528631"/>
              <a:ext cx="2777501" cy="677448"/>
            </a:xfrm>
            <a:prstGeom prst="wedgeRectCallout">
              <a:avLst>
                <a:gd name="adj1" fmla="val -31574"/>
                <a:gd name="adj2" fmla="val -203808"/>
              </a:avLst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800" dirty="0">
                  <a:latin typeface="Arial Narrow" panose="020B0606020202030204" pitchFamily="34" charset="0"/>
                </a:rPr>
                <a:t>Again, only one thread is used to mark current shortest path</a:t>
              </a:r>
              <a:endPara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728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576" y="548680"/>
            <a:ext cx="7920880" cy="1080451"/>
          </a:xfrm>
        </p:spPr>
        <p:txBody>
          <a:bodyPr>
            <a:normAutofit/>
          </a:bodyPr>
          <a:lstStyle/>
          <a:p>
            <a:r>
              <a:rPr lang="en-US" altLang="zh-CN" dirty="0"/>
              <a:t>Why Parallel Computing? </a:t>
            </a:r>
            <a:r>
              <a:rPr lang="en-US" altLang="zh-CN" sz="2400" b="0" dirty="0"/>
              <a:t>1/4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From applications perspective, we need parallel computing</a:t>
            </a:r>
          </a:p>
          <a:p>
            <a:r>
              <a:rPr lang="en-US" altLang="zh-CN" dirty="0"/>
              <a:t>Real world is massively parallel</a:t>
            </a:r>
          </a:p>
          <a:p>
            <a:endParaRPr lang="en-US" altLang="zh-CN" dirty="0"/>
          </a:p>
        </p:txBody>
      </p:sp>
      <p:grpSp>
        <p:nvGrpSpPr>
          <p:cNvPr id="6" name="组合 5"/>
          <p:cNvGrpSpPr/>
          <p:nvPr/>
        </p:nvGrpSpPr>
        <p:grpSpPr>
          <a:xfrm>
            <a:off x="1907704" y="3212976"/>
            <a:ext cx="6374904" cy="3541802"/>
            <a:chOff x="971600" y="2420888"/>
            <a:chExt cx="7239000" cy="4333890"/>
          </a:xfrm>
        </p:grpSpPr>
        <p:pic>
          <p:nvPicPr>
            <p:cNvPr id="4" name="Picture 2" descr="https://computing.llnl.gov/tutorials/parallel_comp/images/realWorldCollage1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971600" y="2420888"/>
              <a:ext cx="7239000" cy="2095501"/>
            </a:xfrm>
            <a:prstGeom prst="rect">
              <a:avLst/>
            </a:prstGeom>
            <a:noFill/>
          </p:spPr>
        </p:pic>
        <p:pic>
          <p:nvPicPr>
            <p:cNvPr id="5" name="Picture 4" descr="https://computing.llnl.gov/tutorials/parallel_comp/images/realWorldCollage2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71600" y="4564028"/>
              <a:ext cx="7239000" cy="219075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864632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576" y="548680"/>
            <a:ext cx="7920880" cy="1080451"/>
          </a:xfrm>
        </p:spPr>
        <p:txBody>
          <a:bodyPr>
            <a:normAutofit/>
          </a:bodyPr>
          <a:lstStyle/>
          <a:p>
            <a:r>
              <a:rPr lang="en-US" altLang="zh-CN" dirty="0"/>
              <a:t>Why Parallel Computing? </a:t>
            </a:r>
            <a:r>
              <a:rPr lang="en-US" altLang="zh-CN" sz="2400" b="0" dirty="0"/>
              <a:t>2/4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Save time and/or money</a:t>
            </a:r>
          </a:p>
          <a:p>
            <a:pPr lvl="1"/>
            <a:r>
              <a:rPr lang="en-US" altLang="zh-CN" dirty="0"/>
              <a:t>Throwing more resources at a task will shorten its time to completion, with potential cost savings</a:t>
            </a:r>
          </a:p>
          <a:p>
            <a:pPr lvl="1"/>
            <a:endParaRPr lang="en-US" altLang="zh-CN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4133" y="3068960"/>
            <a:ext cx="8244331" cy="2000264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44399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576" y="548680"/>
            <a:ext cx="7920880" cy="1080451"/>
          </a:xfrm>
        </p:spPr>
        <p:txBody>
          <a:bodyPr>
            <a:normAutofit/>
          </a:bodyPr>
          <a:lstStyle/>
          <a:p>
            <a:r>
              <a:rPr lang="en-US" altLang="zh-CN" dirty="0"/>
              <a:t>Why Parallel Computing? </a:t>
            </a:r>
            <a:r>
              <a:rPr lang="en-US" altLang="zh-CN" sz="2400" b="0" dirty="0"/>
              <a:t>3/4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Solve larger problems</a:t>
            </a:r>
          </a:p>
          <a:p>
            <a:pPr lvl="1"/>
            <a:r>
              <a:rPr lang="en-US" altLang="zh-CN" dirty="0"/>
              <a:t>Many problems are so large/complex </a:t>
            </a:r>
          </a:p>
          <a:p>
            <a:pPr lvl="1"/>
            <a:r>
              <a:rPr lang="en-US" altLang="zh-CN" dirty="0"/>
              <a:t>Impractical or impossible to solve them on a single computer, especially given limited computer memory</a:t>
            </a:r>
          </a:p>
          <a:p>
            <a:pPr lvl="1"/>
            <a:endParaRPr lang="en-US" altLang="zh-CN" dirty="0"/>
          </a:p>
        </p:txBody>
      </p:sp>
      <p:pic>
        <p:nvPicPr>
          <p:cNvPr id="5" name="Picture 2" descr="https://computing.llnl.gov/tutorials/parallel_comp/images/biggerProblem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6906" y="3645024"/>
            <a:ext cx="7858180" cy="23574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50734544"/>
      </p:ext>
    </p:extLst>
  </p:cSld>
  <p:clrMapOvr>
    <a:masterClrMapping/>
  </p:clrMapOvr>
</p:sld>
</file>

<file path=ppt/theme/theme1.xml><?xml version="1.0" encoding="utf-8"?>
<a:theme xmlns:a="http://schemas.openxmlformats.org/drawingml/2006/main" name="水汽尾迹">
  <a:themeElements>
    <a:clrScheme name="水汽尾迹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水汽尾迹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水汽尾迹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01-Introduction</Template>
  <TotalTime>4504</TotalTime>
  <Words>2010</Words>
  <Application>Microsoft Office PowerPoint</Application>
  <PresentationFormat>全屏显示(4:3)</PresentationFormat>
  <Paragraphs>411</Paragraphs>
  <Slides>65</Slides>
  <Notes>10</Notes>
  <HiddenSlides>0</HiddenSlides>
  <MMClips>1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80" baseType="lpstr">
      <vt:lpstr>Iskoola Pota</vt:lpstr>
      <vt:lpstr>Microsoft JhengHei UI Light</vt:lpstr>
      <vt:lpstr>Microsoft YaHei UI</vt:lpstr>
      <vt:lpstr>华文行楷</vt:lpstr>
      <vt:lpstr>华文细黑</vt:lpstr>
      <vt:lpstr>宋体</vt:lpstr>
      <vt:lpstr>Arial</vt:lpstr>
      <vt:lpstr>Arial Narrow</vt:lpstr>
      <vt:lpstr>Britannic Bold</vt:lpstr>
      <vt:lpstr>Cambria Math</vt:lpstr>
      <vt:lpstr>Century Gothic</vt:lpstr>
      <vt:lpstr>Microsoft Sans Serif</vt:lpstr>
      <vt:lpstr>Times New Roman</vt:lpstr>
      <vt:lpstr>水汽尾迹</vt:lpstr>
      <vt:lpstr>Equation</vt:lpstr>
      <vt:lpstr>Parallel Computing</vt:lpstr>
      <vt:lpstr>Outline</vt:lpstr>
      <vt:lpstr>Outline</vt:lpstr>
      <vt:lpstr>Golden Age for Programmer </vt:lpstr>
      <vt:lpstr>Why CPU Frequency Stalled?</vt:lpstr>
      <vt:lpstr>Multi-core Swerve</vt:lpstr>
      <vt:lpstr>Why Parallel Computing? 1/4</vt:lpstr>
      <vt:lpstr>Why Parallel Computing? 2/4</vt:lpstr>
      <vt:lpstr>Why Parallel Computing? 3/4</vt:lpstr>
      <vt:lpstr>Why Parallel Computing? 4/4</vt:lpstr>
      <vt:lpstr>What is Parallel Computing</vt:lpstr>
      <vt:lpstr>What is Parallel Computing</vt:lpstr>
      <vt:lpstr>Parallel Computers 1/2</vt:lpstr>
      <vt:lpstr>Parallel Computers 2/2</vt:lpstr>
      <vt:lpstr>Outline</vt:lpstr>
      <vt:lpstr>Flynn's Classical Taxonomy</vt:lpstr>
      <vt:lpstr>SISD</vt:lpstr>
      <vt:lpstr>SIMD</vt:lpstr>
      <vt:lpstr> Amdahl's Law 1/3</vt:lpstr>
      <vt:lpstr> Amdahl's Law 2/3</vt:lpstr>
      <vt:lpstr> Amdahl's Law 3/3</vt:lpstr>
      <vt:lpstr>Parallelization of Program</vt:lpstr>
      <vt:lpstr>Automatic Parallelization</vt:lpstr>
      <vt:lpstr>Designing Parallel Program</vt:lpstr>
      <vt:lpstr>Domain Decomposition</vt:lpstr>
      <vt:lpstr>Functional Decomposition</vt:lpstr>
      <vt:lpstr>Using Parallel Computing</vt:lpstr>
      <vt:lpstr>Outline</vt:lpstr>
      <vt:lpstr>What is GPU</vt:lpstr>
      <vt:lpstr>Motivation 1/2</vt:lpstr>
      <vt:lpstr>Motivation 2/2</vt:lpstr>
      <vt:lpstr>Floating Point Calculation</vt:lpstr>
      <vt:lpstr>Number of Cores</vt:lpstr>
      <vt:lpstr>Bandwidth</vt:lpstr>
      <vt:lpstr>Getting Faster and Faster</vt:lpstr>
      <vt:lpstr>Evolution of GPU</vt:lpstr>
      <vt:lpstr>GPU Computing</vt:lpstr>
      <vt:lpstr>Outline</vt:lpstr>
      <vt:lpstr>Parallel Computing on CPU 1/2</vt:lpstr>
      <vt:lpstr>Parallel Computing on CPU 2/2</vt:lpstr>
      <vt:lpstr>What is OpenMP?</vt:lpstr>
      <vt:lpstr>OpenMP Programming Model 1/2</vt:lpstr>
      <vt:lpstr>OpenMP Programming Model 2/2</vt:lpstr>
      <vt:lpstr>Configure OpenMP</vt:lpstr>
      <vt:lpstr>First Example 1/2</vt:lpstr>
      <vt:lpstr>First Example 2/2</vt:lpstr>
      <vt:lpstr>Dijkstra Shortest Path Algorithm</vt:lpstr>
      <vt:lpstr>Important Observation</vt:lpstr>
      <vt:lpstr>Pseudo Code</vt:lpstr>
      <vt:lpstr>Example 1/3</vt:lpstr>
      <vt:lpstr>Example 2/3</vt:lpstr>
      <vt:lpstr>Example 3/3</vt:lpstr>
      <vt:lpstr>Serial Version 1/4</vt:lpstr>
      <vt:lpstr>Serial Version 2/4</vt:lpstr>
      <vt:lpstr>Serial Version 3/4</vt:lpstr>
      <vt:lpstr>Serial Version 4/4</vt:lpstr>
      <vt:lpstr>Analysis on Parallelism 1/3</vt:lpstr>
      <vt:lpstr>Analysis on Parallelism 2/3</vt:lpstr>
      <vt:lpstr>Analysis on Parallelism 3/3</vt:lpstr>
      <vt:lpstr>OpenMP Solution I</vt:lpstr>
      <vt:lpstr>OpenMP Solution II</vt:lpstr>
      <vt:lpstr>OpenMP Solution II</vt:lpstr>
      <vt:lpstr>OpenMP Solution II</vt:lpstr>
      <vt:lpstr>OpenMP Solution II</vt:lpstr>
      <vt:lpstr>OpenMP Solution II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游戏编程 II</dc:title>
  <dc:creator>James</dc:creator>
  <cp:lastModifiedBy>James Zhang</cp:lastModifiedBy>
  <cp:revision>296</cp:revision>
  <dcterms:created xsi:type="dcterms:W3CDTF">2010-02-17T15:17:08Z</dcterms:created>
  <dcterms:modified xsi:type="dcterms:W3CDTF">2016-05-09T03:24:38Z</dcterms:modified>
</cp:coreProperties>
</file>